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handoutMasterIdLst>
    <p:handoutMasterId r:id="rId33"/>
  </p:handoutMasterIdLst>
  <p:sldIdLst>
    <p:sldId id="3138" r:id="rId3"/>
    <p:sldId id="3139" r:id="rId5"/>
    <p:sldId id="3140" r:id="rId6"/>
    <p:sldId id="3243" r:id="rId7"/>
    <p:sldId id="3165" r:id="rId8"/>
    <p:sldId id="3244" r:id="rId9"/>
    <p:sldId id="3162" r:id="rId10"/>
    <p:sldId id="3163" r:id="rId11"/>
    <p:sldId id="3184" r:id="rId12"/>
    <p:sldId id="3166" r:id="rId13"/>
    <p:sldId id="3168" r:id="rId14"/>
    <p:sldId id="3169" r:id="rId15"/>
    <p:sldId id="3171" r:id="rId16"/>
    <p:sldId id="3172" r:id="rId17"/>
    <p:sldId id="3173" r:id="rId18"/>
    <p:sldId id="3174" r:id="rId19"/>
    <p:sldId id="3175" r:id="rId20"/>
    <p:sldId id="3176" r:id="rId21"/>
    <p:sldId id="3177" r:id="rId22"/>
    <p:sldId id="3180" r:id="rId23"/>
    <p:sldId id="3181" r:id="rId24"/>
    <p:sldId id="3222" r:id="rId25"/>
    <p:sldId id="3183" r:id="rId26"/>
    <p:sldId id="3186" r:id="rId27"/>
    <p:sldId id="3188" r:id="rId28"/>
    <p:sldId id="3245" r:id="rId29"/>
    <p:sldId id="3247" r:id="rId30"/>
    <p:sldId id="3246" r:id="rId31"/>
    <p:sldId id="3187" r:id="rId32"/>
  </p:sldIdLst>
  <p:sldSz cx="12858750" cy="723265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2FDB2607-1784-4EEB-B798-7EB5836EED8A}">
        <p14:showMediaCtrls xmlns:p14="http://schemas.microsoft.com/office/powerpoint/2010/main" val="1"/>
      </p:ext>
    </p:extLst>
  </p:showPr>
  <p:clrMru>
    <a:srgbClr val="FF98CF"/>
    <a:srgbClr val="FFFFFF"/>
    <a:srgbClr val="00B369"/>
    <a:srgbClr val="1A8CE1"/>
    <a:srgbClr val="A78357"/>
    <a:srgbClr val="28C7D4"/>
    <a:srgbClr val="F94D4D"/>
    <a:srgbClr val="FEFEFE"/>
    <a:srgbClr val="8F1A12"/>
    <a:srgbClr val="F84E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944" autoAdjust="0"/>
    <p:restoredTop sz="92986" autoAdjust="0"/>
  </p:normalViewPr>
  <p:slideViewPr>
    <p:cSldViewPr>
      <p:cViewPr>
        <p:scale>
          <a:sx n="50" d="100"/>
          <a:sy n="50" d="100"/>
        </p:scale>
        <p:origin x="-432" y="-1698"/>
      </p:cViewPr>
      <p:guideLst>
        <p:guide orient="horz" pos="358"/>
        <p:guide orient="horz" pos="4183"/>
        <p:guide pos="4022"/>
        <p:guide pos="558"/>
        <p:guide pos="7603"/>
        <p:guide pos="342"/>
        <p:guide pos="1348"/>
      </p:guideLst>
    </p:cSldViewPr>
  </p:slideViewPr>
  <p:outlineViewPr>
    <p:cViewPr>
      <p:scale>
        <a:sx n="100" d="100"/>
        <a:sy n="100" d="100"/>
      </p:scale>
      <p:origin x="0" y="-14412"/>
    </p:cViewPr>
  </p:outlineViewPr>
  <p:notesTextViewPr>
    <p:cViewPr>
      <p:scale>
        <a:sx n="1" d="1"/>
        <a:sy n="1" d="1"/>
      </p:scale>
      <p:origin x="0" y="0"/>
    </p:cViewPr>
  </p:notesTextViewPr>
  <p:sorterViewPr>
    <p:cViewPr>
      <p:scale>
        <a:sx n="132" d="100"/>
        <a:sy n="132" d="100"/>
      </p:scale>
      <p:origin x="0" y="0"/>
    </p:cViewPr>
  </p:sorterViewPr>
  <p:notesViewPr>
    <p:cSldViewPr>
      <p:cViewPr varScale="1">
        <p:scale>
          <a:sx n="85" d="100"/>
          <a:sy n="85" d="100"/>
        </p:scale>
        <p:origin x="3804" y="9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Users/linyuxiaotong/Desktop/&#20934;&#30830;&#24230;&#35760;&#24405;&#34920;.xlsx" TargetMode="External"/></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Users/linyuxiaotong/Desktop/&#27979;&#35797;&#25968;&#25454;/&#21333;&#27493;&#20934;&#30830;&#24615;&#34920;&#26684;.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t>距离为</a:t>
            </a:r>
            <a:r>
              <a:rPr lang="en-US" altLang="zh-CN"/>
              <a:t>10cm</a:t>
            </a:r>
            <a:endParaRPr lang="en-US" altLang="zh-CN"/>
          </a:p>
          <a:p>
            <a:pPr defTabSz="914400">
              <a:defRPr lang="zh-CN" sz="1400" b="0" i="0" u="none" strike="noStrike" kern="1200" spc="0" baseline="0">
                <a:solidFill>
                  <a:schemeClr val="tx1">
                    <a:lumMod val="65000"/>
                    <a:lumOff val="35000"/>
                  </a:schemeClr>
                </a:solidFill>
                <a:latin typeface="+mn-lt"/>
                <a:ea typeface="+mn-ea"/>
                <a:cs typeface="+mn-cs"/>
              </a:defRPr>
            </a:pPr>
            <a:r>
              <a:rPr altLang="en-US"/>
              <a:t>不同标签识别结果的</a:t>
            </a:r>
            <a:r>
              <a:t>准确度</a:t>
            </a:r>
          </a:p>
        </c:rich>
      </c:tx>
      <c:layout/>
      <c:overlay val="0"/>
      <c:spPr>
        <a:noFill/>
        <a:ln>
          <a:noFill/>
        </a:ln>
        <a:effectLst/>
      </c:spPr>
    </c:title>
    <c:autoTitleDeleted val="0"/>
    <c:plotArea>
      <c:layout/>
      <c:barChart>
        <c:barDir val="col"/>
        <c:grouping val="clustered"/>
        <c:varyColors val="0"/>
        <c:ser>
          <c:idx val="0"/>
          <c:order val="0"/>
          <c:tx>
            <c:strRef>
              <c:f>[准确度记录表.xlsx]Sheet1!$D$1</c:f>
              <c:strCache>
                <c:ptCount val="1"/>
                <c:pt idx="0">
                  <c:v>准确度</c:v>
                </c:pt>
              </c:strCache>
            </c:strRef>
          </c:tx>
          <c:spPr>
            <a:solidFill>
              <a:schemeClr val="accent1"/>
            </a:solidFill>
            <a:ln>
              <a:noFill/>
            </a:ln>
            <a:effectLst/>
          </c:spPr>
          <c:invertIfNegative val="0"/>
          <c:dLbls>
            <c:delete val="1"/>
          </c:dLbls>
          <c:cat>
            <c:strRef>
              <c:f>[准确度记录表.xlsx]Sheet1!$A$2:$A$9</c:f>
              <c:strCache>
                <c:ptCount val="8"/>
                <c:pt idx="0">
                  <c:v>shift1</c:v>
                </c:pt>
                <c:pt idx="1">
                  <c:v>shift2</c:v>
                </c:pt>
                <c:pt idx="2">
                  <c:v>shift3</c:v>
                </c:pt>
                <c:pt idx="3">
                  <c:v>shift4</c:v>
                </c:pt>
                <c:pt idx="4">
                  <c:v>shift5</c:v>
                </c:pt>
                <c:pt idx="5">
                  <c:v>shift6</c:v>
                </c:pt>
                <c:pt idx="6">
                  <c:v>shift7</c:v>
                </c:pt>
                <c:pt idx="7">
                  <c:v>shift8</c:v>
                </c:pt>
              </c:strCache>
            </c:strRef>
          </c:cat>
          <c:val>
            <c:numRef>
              <c:f>[准确度记录表.xlsx]Sheet1!$D$2:$D$9</c:f>
              <c:numCache>
                <c:formatCode>0.00_ </c:formatCode>
                <c:ptCount val="8"/>
                <c:pt idx="0">
                  <c:v>100</c:v>
                </c:pt>
                <c:pt idx="1">
                  <c:v>91.6666666666667</c:v>
                </c:pt>
                <c:pt idx="2">
                  <c:v>100</c:v>
                </c:pt>
                <c:pt idx="3">
                  <c:v>100</c:v>
                </c:pt>
                <c:pt idx="4">
                  <c:v>91.6666666666667</c:v>
                </c:pt>
                <c:pt idx="5">
                  <c:v>100</c:v>
                </c:pt>
                <c:pt idx="6">
                  <c:v>100</c:v>
                </c:pt>
                <c:pt idx="7">
                  <c:v>91.6666666666667</c:v>
                </c:pt>
              </c:numCache>
            </c:numRef>
          </c:val>
        </c:ser>
        <c:dLbls>
          <c:showLegendKey val="0"/>
          <c:showVal val="0"/>
          <c:showCatName val="0"/>
          <c:showSerName val="0"/>
          <c:showPercent val="0"/>
          <c:showBubbleSize val="0"/>
        </c:dLbls>
        <c:gapWidth val="150"/>
        <c:overlap val="0"/>
        <c:axId val="748297933"/>
        <c:axId val="830599968"/>
      </c:barChart>
      <c:catAx>
        <c:axId val="748297933"/>
        <c:scaling>
          <c:orientation val="minMax"/>
        </c:scaling>
        <c:delete val="0"/>
        <c:axPos val="b"/>
        <c:majorGridlines>
          <c:spPr>
            <a:ln w="9525" cap="flat" cmpd="sng" algn="ctr">
              <a:solidFill>
                <a:schemeClr val="tx1">
                  <a:lumMod val="15000"/>
                  <a:lumOff val="85000"/>
                </a:schemeClr>
              </a:solidFill>
              <a:round/>
            </a:ln>
            <a:effectLst/>
          </c:spPr>
        </c:majorGridlines>
        <c:majorTickMark val="none"/>
        <c:minorTickMark val="none"/>
        <c:tickLblPos val="nextTo"/>
        <c:spPr>
          <a:noFill/>
          <a:ln w="9525" cap="flat" cmpd="sng" algn="ctr">
            <a:solidFill>
              <a:schemeClr val="tx1">
                <a:lumMod val="25000"/>
                <a:lumOff val="7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830599968"/>
        <c:crosses val="autoZero"/>
        <c:auto val="1"/>
        <c:lblAlgn val="ctr"/>
        <c:lblOffset val="100"/>
        <c:noMultiLvlLbl val="0"/>
      </c:catAx>
      <c:valAx>
        <c:axId val="830599968"/>
        <c:scaling>
          <c:orientation val="minMax"/>
          <c:max val="11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准确度（</a:t>
                </a:r>
                <a:r>
                  <a:rPr lang="en-US" altLang="zh-CN"/>
                  <a:t>%</a:t>
                </a:r>
                <a:r>
                  <a:rPr altLang="en-US"/>
                  <a:t>）</a:t>
                </a:r>
                <a:endParaRPr altLang="en-US"/>
              </a:p>
            </c:rich>
          </c:tx>
          <c:layout/>
          <c:overlay val="0"/>
          <c:spPr>
            <a:noFill/>
            <a:ln>
              <a:noFill/>
            </a:ln>
            <a:effectLst/>
          </c:spPr>
        </c:title>
        <c:numFmt formatCode="0.00_ "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748297933"/>
        <c:crosses val="autoZero"/>
        <c:crossBetween val="between"/>
        <c:majorUnit val="10"/>
      </c:valAx>
      <c:spPr>
        <a:noFill/>
        <a:ln>
          <a:noFill/>
        </a:ln>
        <a:effectLst/>
      </c:spPr>
    </c:plotArea>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t>距离为</a:t>
            </a:r>
            <a:r>
              <a:rPr lang="en-US" altLang="zh-CN"/>
              <a:t>10cm</a:t>
            </a:r>
            <a:r>
              <a:rPr altLang="en-US"/>
              <a:t>时域滤波法识别</a:t>
            </a:r>
            <a:r>
              <a:t>准确度</a:t>
            </a:r>
          </a:p>
        </c:rich>
      </c:tx>
      <c:layout/>
      <c:overlay val="0"/>
      <c:spPr>
        <a:noFill/>
        <a:ln>
          <a:noFill/>
        </a:ln>
        <a:effectLst/>
      </c:spPr>
    </c:title>
    <c:autoTitleDeleted val="0"/>
    <c:plotArea>
      <c:layout/>
      <c:barChart>
        <c:barDir val="col"/>
        <c:grouping val="clustered"/>
        <c:varyColors val="0"/>
        <c:ser>
          <c:idx val="0"/>
          <c:order val="0"/>
          <c:tx>
            <c:strRef>
              <c:f>[单步准确性表格.xlsx]Sheet1!$D$1</c:f>
              <c:strCache>
                <c:ptCount val="1"/>
                <c:pt idx="0">
                  <c:v>准确度</c:v>
                </c:pt>
              </c:strCache>
            </c:strRef>
          </c:tx>
          <c:spPr>
            <a:solidFill>
              <a:schemeClr val="accent1"/>
            </a:solidFill>
            <a:ln>
              <a:noFill/>
            </a:ln>
            <a:effectLst/>
          </c:spPr>
          <c:invertIfNegative val="0"/>
          <c:dLbls>
            <c:delete val="1"/>
          </c:dLbls>
          <c:cat>
            <c:strRef>
              <c:f>[单步准确性表格.xlsx]Sheet1!$A$2:$A$9</c:f>
              <c:strCache>
                <c:ptCount val="8"/>
                <c:pt idx="0">
                  <c:v>shift1</c:v>
                </c:pt>
                <c:pt idx="1">
                  <c:v>shift2</c:v>
                </c:pt>
                <c:pt idx="2">
                  <c:v>shift3</c:v>
                </c:pt>
                <c:pt idx="3">
                  <c:v>shift4</c:v>
                </c:pt>
                <c:pt idx="4">
                  <c:v>shift5</c:v>
                </c:pt>
                <c:pt idx="5">
                  <c:v>shift6</c:v>
                </c:pt>
                <c:pt idx="6">
                  <c:v>shift7</c:v>
                </c:pt>
                <c:pt idx="7">
                  <c:v>shift8</c:v>
                </c:pt>
              </c:strCache>
            </c:strRef>
          </c:cat>
          <c:val>
            <c:numRef>
              <c:f>[单步准确性表格.xlsx]Sheet1!$D$2:$D$9</c:f>
              <c:numCache>
                <c:formatCode>General</c:formatCode>
                <c:ptCount val="8"/>
                <c:pt idx="0">
                  <c:v>83.3333333333333</c:v>
                </c:pt>
                <c:pt idx="1">
                  <c:v>75</c:v>
                </c:pt>
                <c:pt idx="2">
                  <c:v>66.6666666666667</c:v>
                </c:pt>
                <c:pt idx="3">
                  <c:v>100</c:v>
                </c:pt>
                <c:pt idx="4">
                  <c:v>75</c:v>
                </c:pt>
                <c:pt idx="5">
                  <c:v>91.6666666666667</c:v>
                </c:pt>
                <c:pt idx="6">
                  <c:v>91.6666666666667</c:v>
                </c:pt>
                <c:pt idx="7">
                  <c:v>100</c:v>
                </c:pt>
              </c:numCache>
            </c:numRef>
          </c:val>
        </c:ser>
        <c:dLbls>
          <c:showLegendKey val="0"/>
          <c:showVal val="0"/>
          <c:showCatName val="0"/>
          <c:showSerName val="0"/>
          <c:showPercent val="0"/>
          <c:showBubbleSize val="0"/>
        </c:dLbls>
        <c:gapWidth val="219"/>
        <c:overlap val="-27"/>
        <c:axId val="520240242"/>
        <c:axId val="451815907"/>
      </c:barChart>
      <c:catAx>
        <c:axId val="520240242"/>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451815907"/>
        <c:crosses val="autoZero"/>
        <c:auto val="1"/>
        <c:lblAlgn val="ctr"/>
        <c:lblOffset val="100"/>
        <c:noMultiLvlLbl val="0"/>
      </c:catAx>
      <c:valAx>
        <c:axId val="45181590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0" vertOverflow="ellipsis" vert="horz" wrap="square" anchor="ctr" anchorCtr="1"/>
              <a:lstStyle/>
              <a:p>
                <a:pPr defTabSz="914400">
                  <a:defRPr lang="zh-CN" sz="1000" b="0" i="0" u="none" strike="noStrike" kern="1200" baseline="0">
                    <a:solidFill>
                      <a:schemeClr val="tx1">
                        <a:lumMod val="65000"/>
                        <a:lumOff val="35000"/>
                      </a:schemeClr>
                    </a:solidFill>
                    <a:latin typeface="+mn-lt"/>
                    <a:ea typeface="+mn-ea"/>
                    <a:cs typeface="+mn-cs"/>
                  </a:defRPr>
                </a:pPr>
                <a:r>
                  <a:t>识别准确度（</a:t>
                </a:r>
                <a:r>
                  <a:rPr lang="en-US" altLang="zh-CN"/>
                  <a:t>%</a:t>
                </a:r>
                <a:r>
                  <a:rPr altLang="en-US"/>
                  <a:t>）</a:t>
                </a:r>
                <a:endParaRPr altLang="en-US"/>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520240242"/>
        <c:crosses val="autoZero"/>
        <c:crossBetween val="between"/>
      </c:valAx>
      <c:spPr>
        <a:noFill/>
        <a:ln>
          <a:noFill/>
        </a:ln>
        <a:effectLst/>
      </c:spPr>
    </c:plotArea>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17742FC-62BB-4B81-9CA5-3B750A4B4580}"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67E82F1-5B17-4D95-A6D6-EB96F2D72B61}"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png>
</file>

<file path=ppt/media/image19.png>
</file>

<file path=ppt/media/image2.jpeg>
</file>

<file path=ppt/media/image20.png>
</file>

<file path=ppt/media/image21.png>
</file>

<file path=ppt/media/image22.jpeg>
</file>

<file path=ppt/media/image3.pn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smtClean="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各位老师同学们，大家晚上好，我是来自新型无芯片RFID标签识别项目组的负责同学，控制1802的修彦名。</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接下来是标签识别的部分。核心是提升信噪比以提高检测正确率。第一种方法是频域相消法，即先测一次空场的电磁波信息，再放上标签测一次信号，将两次结果相减，即可得到标签本身的信息。</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另一种方案是时域滤波法。我们使用数学模型，在时域下，提取出仅含有谐振信号的时间段对应的信息，从而去除噪声的干扰。该方法的主要优点在于只需要测量一次数据，大大节约了检测的时间。</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其主要处理流程为：将频域信号进行反傅里叶变换转化为时域结果，在合适位置加函数窗，在通过傅里叶变换转换回频域。</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获得了处理后的频域信号后，我们将数据进行平滑化，获取波谷位置，并将波谷的实测值与仿真值进行最小欧式距离匹配，即可获得标签的编码，进而找到标签的编号。</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以下是我们的识别系统：由喇叭天线负责发射电磁波，矢量网络分析仪负责接收电磁波数据得到参数，将数据传输到计算机上进行处理识别。</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下面是我们识别过程的流程图</a:t>
            </a:r>
            <a:r>
              <a:rPr lang="zh-CN" altLang="id-ID"/>
              <a:t>形式</a:t>
            </a:r>
            <a:r>
              <a:rPr lang="id-ID"/>
              <a:t>，在此不再赘述。</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下一部分是系统测试。</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我们在实验室进行了测试环境的搭建。</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分别使用频域相消法和时域滤波法进行了测量。</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频域相消法识别结果准确度均大于90%，准确度较高。</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下面我将从以下几个方面简要地介绍一下我们的项目。</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时域滤波法识别准确度在80%左右</a:t>
            </a:r>
            <a:r>
              <a:rPr lang="zh-CN" altLang="id-ID"/>
              <a:t>，尚可接受，需要进一步</a:t>
            </a:r>
            <a:r>
              <a:rPr lang="zh-CN" altLang="id-ID"/>
              <a:t>提升。</a:t>
            </a:r>
            <a:endParaRPr lang="zh-CN" alt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这是一段演示视频。</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zh-CN" altLang="id-ID"/>
              <a:t>因此，</a:t>
            </a:r>
            <a:r>
              <a:rPr lang="id-ID"/>
              <a:t>我们认为：两种方法都可以在实验室环境下实现标签识别。频域相消法准确度高、鲁棒性强。时域滤波法操作简单，准确度尚可接受。</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最后是我们的总结与展望部分。</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我们利用SRTP这一机会，通过进行标签设计和标签识别，形成了一套完整的无芯片RFID标签识别系统。</a:t>
            </a:r>
            <a:endParaRPr lang="zh-CN" altLang="en-US"/>
          </a:p>
        </p:txBody>
      </p:sp>
      <p:sp>
        <p:nvSpPr>
          <p:cNvPr id="4" name="灯片编号占位符 3"/>
          <p:cNvSpPr>
            <a:spLocks noGrp="1"/>
          </p:cNvSpPr>
          <p:nvPr>
            <p:ph type="sldNum" sz="quarter" idx="10"/>
          </p:nvPr>
        </p:nvSpPr>
        <p:spPr/>
        <p:txBody>
          <a:bodyPr/>
          <a:lstStyle/>
          <a:p>
            <a:fld id="{BD77E8F4-36F5-42F3-8BF8-DD642CEEF780}"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本作品可广泛应用于智能仓储、室内定位、无人超市等各种物联网场景中，在后期有望落地菜鸟驿站。未来我们准备继续制作更多图案的标签，并采用一些体积较小的标签阅读器，</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如walabot，USRP等。这是由于矢网仪体积偏大且价格较</a:t>
            </a:r>
            <a:r>
              <a:rPr lang="zh-CN" altLang="id-ID"/>
              <a:t>昂</a:t>
            </a:r>
            <a:r>
              <a:rPr lang="id-ID"/>
              <a:t>贵。</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这是我们的一些参考文献。</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我的展示到此结束，谢谢大家！</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首先是背景介绍部分。</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众所周知，近年来电商行业取得了快速的发展，也推动了快递服务业的发展。在快递服务业中，需要利用携带信息的标签来承载货物的信息。目前，主要有两种标签识别技术：条形码和射频识别，也就是RFID。条形码的应用较为广泛，但是存在一些限制，例如必须在光照良好的条件下使用，且条码表面不能有遮挡。而RFID标签则没有以上限制，因此我们认为该技术具有广阔的应用前景。RFID制造成本的来源主要为芯片集成电路，所以本项目设计了一种无芯片的RFID标签及其识别系统，旨在降低制造成本，同时保证识别的准确性。</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接下来是标签的设计与识别部分。</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标签工作的基本原理为：将一束电磁波照射在金属片的表面，贴片中会产生感应电流，形成散射波，该散射波在特定频率点上产生谐振，在频率谱上显示为峰值。我们通过设计金属标签上几何图形的形状、尺寸、排列方式，就可以得到具有不同谐振响应结果的标签。</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通过仿真软件对不同图案进行探究，</a:t>
            </a:r>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id-ID"/>
              <a:t>我们最终决定选择圆环形状作为本次标签设计的几何形状，如图所示，也就是这个。图案</a:t>
            </a:r>
            <a:r>
              <a:rPr lang="zh-CN" altLang="id-ID"/>
              <a:t>由</a:t>
            </a:r>
            <a:r>
              <a:rPr lang="id-ID"/>
              <a:t>四组圆环凹槽组成</a:t>
            </a:r>
            <a:r>
              <a:rPr lang="zh-CN" altLang="id-ID"/>
              <a:t>，也就是将金属片</a:t>
            </a:r>
            <a:r>
              <a:rPr lang="en-US" altLang="zh-CN"/>
              <a:t>“</a:t>
            </a:r>
            <a:r>
              <a:rPr lang="zh-CN" altLang="en-US"/>
              <a:t>挖掉</a:t>
            </a:r>
            <a:r>
              <a:rPr lang="en-US" altLang="zh-CN"/>
              <a:t>”</a:t>
            </a:r>
            <a:r>
              <a:rPr lang="zh-CN" altLang="en-US"/>
              <a:t>了一部分。</a:t>
            </a:r>
            <a:endParaRPr lang="zh-CN" altLang="en-US"/>
          </a:p>
        </p:txBody>
      </p:sp>
      <p:sp>
        <p:nvSpPr>
          <p:cNvPr id="4" name="Slide Number Placeholder 3"/>
          <p:cNvSpPr>
            <a:spLocks noGrp="1"/>
          </p:cNvSpPr>
          <p:nvPr>
            <p:ph type="sldNum" sz="quarter" idx="10"/>
          </p:nvPr>
        </p:nvSpPr>
        <p:spPr/>
        <p:txBody>
          <a:bodyPr/>
          <a:lstStyle/>
          <a:p>
            <a:fld id="{74D1495A-DD81-44F4-9F54-1F39867BF2D9}"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下面是我们的编码设计方案。我们综合了有无编码和偏移编码两种编码方式，即标签的信息即包含在某一频段上有无波谷，也包含在某一频段内波谷的具体位置。目前我们的编码设计可以实现10bits的编码。</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目录">
    <p:spTree>
      <p:nvGrpSpPr>
        <p:cNvPr id="1" name=""/>
        <p:cNvGrpSpPr/>
        <p:nvPr/>
      </p:nvGrpSpPr>
      <p:grpSpPr>
        <a:xfrm>
          <a:off x="0" y="0"/>
          <a:ext cx="0" cy="0"/>
          <a:chOff x="0" y="0"/>
          <a:chExt cx="0" cy="0"/>
        </a:xfrm>
      </p:grpSpPr>
      <p:cxnSp>
        <p:nvCxnSpPr>
          <p:cNvPr id="2" name="直接连接符 1"/>
          <p:cNvCxnSpPr/>
          <p:nvPr userDrawn="1"/>
        </p:nvCxnSpPr>
        <p:spPr>
          <a:xfrm>
            <a:off x="0" y="643766"/>
            <a:ext cx="12858750" cy="1"/>
          </a:xfrm>
          <a:prstGeom prst="line">
            <a:avLst/>
          </a:prstGeom>
          <a:ln w="57150">
            <a:solidFill>
              <a:schemeClr val="accent1"/>
            </a:solidFill>
            <a:prstDash val="solid"/>
          </a:ln>
        </p:spPr>
        <p:style>
          <a:lnRef idx="1">
            <a:schemeClr val="accent1"/>
          </a:lnRef>
          <a:fillRef idx="0">
            <a:schemeClr val="accent1"/>
          </a:fillRef>
          <a:effectRef idx="0">
            <a:schemeClr val="accent1"/>
          </a:effectRef>
          <a:fontRef idx="minor">
            <a:schemeClr val="tx1"/>
          </a:fontRef>
        </p:style>
      </p:cxnSp>
      <p:grpSp>
        <p:nvGrpSpPr>
          <p:cNvPr id="3" name="组合 2"/>
          <p:cNvGrpSpPr/>
          <p:nvPr userDrawn="1"/>
        </p:nvGrpSpPr>
        <p:grpSpPr>
          <a:xfrm>
            <a:off x="516714" y="187358"/>
            <a:ext cx="303705" cy="303705"/>
            <a:chOff x="624979" y="908720"/>
            <a:chExt cx="288032" cy="288032"/>
          </a:xfrm>
        </p:grpSpPr>
        <p:cxnSp>
          <p:nvCxnSpPr>
            <p:cNvPr id="4" name="直接连接符 3"/>
            <p:cNvCxnSpPr/>
            <p:nvPr/>
          </p:nvCxnSpPr>
          <p:spPr>
            <a:xfrm>
              <a:off x="624979" y="1196752"/>
              <a:ext cx="28803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911622" y="908720"/>
              <a:ext cx="0" cy="288032"/>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flipV="1">
              <a:off x="696987" y="980728"/>
              <a:ext cx="216024" cy="216024"/>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空白">
    <p:bg>
      <p:bgRef idx="1001">
        <a:schemeClr val="bg1"/>
      </p:bgRef>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84354" y="6704023"/>
            <a:ext cx="2892783" cy="384175"/>
          </a:xfrm>
          <a:prstGeom prst="rect">
            <a:avLst/>
          </a:prstGeom>
        </p:spPr>
        <p:txBody>
          <a:bodyPr/>
          <a:lstStyle>
            <a:lvl1pPr>
              <a:defRPr>
                <a:latin typeface="Arial" panose="020B0604020202020204" pitchFamily="34" charset="0"/>
                <a:ea typeface="微软雅黑" panose="020B0503020204020204" pitchFamily="34" charset="-122"/>
              </a:defRPr>
            </a:lvl1pPr>
          </a:lstStyle>
          <a:p>
            <a:endParaRPr lang="zh-CN" altLang="en-US" dirty="0"/>
          </a:p>
        </p:txBody>
      </p:sp>
      <p:sp>
        <p:nvSpPr>
          <p:cNvPr id="3" name="页脚占位符 2"/>
          <p:cNvSpPr>
            <a:spLocks noGrp="1"/>
          </p:cNvSpPr>
          <p:nvPr>
            <p:ph type="ftr" sz="quarter" idx="11"/>
          </p:nvPr>
        </p:nvSpPr>
        <p:spPr>
          <a:xfrm>
            <a:off x="4259789" y="6704023"/>
            <a:ext cx="4339173" cy="384175"/>
          </a:xfrm>
          <a:prstGeom prst="rect">
            <a:avLst/>
          </a:prstGeom>
        </p:spPr>
        <p:txBody>
          <a:bodyPr/>
          <a:lstStyle>
            <a:lvl1pPr>
              <a:defRPr>
                <a:latin typeface="Arial" panose="020B0604020202020204" pitchFamily="34" charset="0"/>
                <a:ea typeface="微软雅黑" panose="020B0503020204020204" pitchFamily="34" charset="-122"/>
              </a:defRPr>
            </a:lvl1pPr>
          </a:lstStyle>
          <a:p>
            <a:endParaRPr lang="zh-CN" altLang="en-US" dirty="0"/>
          </a:p>
        </p:txBody>
      </p:sp>
      <p:sp>
        <p:nvSpPr>
          <p:cNvPr id="4" name="灯片编号占位符 3"/>
          <p:cNvSpPr>
            <a:spLocks noGrp="1"/>
          </p:cNvSpPr>
          <p:nvPr>
            <p:ph type="sldNum" sz="quarter" idx="12"/>
          </p:nvPr>
        </p:nvSpPr>
        <p:spPr>
          <a:xfrm>
            <a:off x="9081627" y="6704023"/>
            <a:ext cx="2892783" cy="384175"/>
          </a:xfrm>
          <a:prstGeom prst="rect">
            <a:avLst/>
          </a:prstGeom>
        </p:spPr>
        <p:txBody>
          <a:bodyPr/>
          <a:lstStyle>
            <a:lvl1pPr>
              <a:defRPr>
                <a:latin typeface="Arial" panose="020B0604020202020204" pitchFamily="34" charset="0"/>
                <a:ea typeface="微软雅黑" panose="020B0503020204020204" pitchFamily="34" charset="-122"/>
              </a:defRPr>
            </a:lvl1pPr>
          </a:lstStyle>
          <a:p>
            <a:fld id="{8C92ADDF-ABC6-4EEC-846D-A1AE2D410679}" type="slidenum">
              <a:rPr lang="zh-CN" altLang="en-US" smtClean="0"/>
            </a:fld>
            <a:endParaRPr lang="zh-CN" alt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3A93E93-166D-47F5-9EF1-ACEABE24AEEA}"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18D5ACA-62CA-46DB-AD6B-12EDD6D51A23}" type="slidenum">
              <a:rPr lang="zh-CN" altLang="en-US" smtClean="0"/>
            </a:fld>
            <a:endParaRPr lang="zh-CN" altLang="en-US"/>
          </a:p>
        </p:txBody>
      </p:sp>
      <p:sp>
        <p:nvSpPr>
          <p:cNvPr id="7" name="矩形 6"/>
          <p:cNvSpPr/>
          <p:nvPr userDrawn="1"/>
        </p:nvSpPr>
        <p:spPr>
          <a:xfrm>
            <a:off x="10317807" y="6782442"/>
            <a:ext cx="775136" cy="246221"/>
          </a:xfrm>
          <a:prstGeom prst="rect">
            <a:avLst/>
          </a:prstGeom>
        </p:spPr>
        <p:txBody>
          <a:bodyPr wrap="square">
            <a:spAutoFit/>
          </a:bodyPr>
          <a:lstStyle/>
          <a:p>
            <a:pPr fontAlgn="auto">
              <a:spcBef>
                <a:spcPts val="0"/>
              </a:spcBef>
              <a:spcAft>
                <a:spcPts val="0"/>
              </a:spcAft>
            </a:pP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模板下载：</a:t>
            </a:r>
            <a:r>
              <a:rPr lang="en-US" altLang="zh-CN" sz="100" dirty="0">
                <a:solidFill>
                  <a:prstClr val="white"/>
                </a:solidFill>
                <a:latin typeface="Calibri" panose="020F0502020204030204"/>
                <a:ea typeface="宋体" panose="02010600030101010101" pitchFamily="2" charset="-122"/>
              </a:rPr>
              <a:t>www.1ppt.com/moban/     </a:t>
            </a:r>
            <a:r>
              <a:rPr lang="zh-CN" altLang="en-US" sz="100" dirty="0">
                <a:solidFill>
                  <a:prstClr val="white"/>
                </a:solidFill>
                <a:latin typeface="Calibri" panose="020F0502020204030204"/>
                <a:ea typeface="宋体" panose="02010600030101010101" pitchFamily="2" charset="-122"/>
              </a:rPr>
              <a:t>行业</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www.1ppt.com/hangye/ </a:t>
            </a:r>
            <a:endParaRPr lang="en-US" altLang="zh-CN" sz="100" dirty="0">
              <a:solidFill>
                <a:prstClr val="white"/>
              </a:solidFill>
              <a:latin typeface="Calibri" panose="020F0502020204030204"/>
              <a:ea typeface="宋体" panose="02010600030101010101" pitchFamily="2" charset="-122"/>
            </a:endParaRPr>
          </a:p>
          <a:p>
            <a:pPr fontAlgn="auto">
              <a:spcBef>
                <a:spcPts val="0"/>
              </a:spcBef>
              <a:spcAft>
                <a:spcPts val="0"/>
              </a:spcAft>
            </a:pPr>
            <a:r>
              <a:rPr lang="zh-CN" altLang="en-US" sz="100" dirty="0">
                <a:solidFill>
                  <a:prstClr val="white"/>
                </a:solidFill>
                <a:latin typeface="Calibri" panose="020F0502020204030204"/>
                <a:ea typeface="宋体" panose="02010600030101010101" pitchFamily="2" charset="-122"/>
              </a:rPr>
              <a:t>节日</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模板：</a:t>
            </a:r>
            <a:r>
              <a:rPr lang="en-US" altLang="zh-CN" sz="100" dirty="0">
                <a:solidFill>
                  <a:prstClr val="white"/>
                </a:solidFill>
                <a:latin typeface="Calibri" panose="020F0502020204030204"/>
                <a:ea typeface="宋体" panose="02010600030101010101" pitchFamily="2" charset="-122"/>
              </a:rPr>
              <a:t>www.1ppt.com/jieri/           PPT</a:t>
            </a:r>
            <a:r>
              <a:rPr lang="zh-CN" altLang="en-US" sz="100" dirty="0">
                <a:solidFill>
                  <a:prstClr val="white"/>
                </a:solidFill>
                <a:latin typeface="Calibri" panose="020F0502020204030204"/>
                <a:ea typeface="宋体" panose="02010600030101010101" pitchFamily="2" charset="-122"/>
              </a:rPr>
              <a:t>素材下载：</a:t>
            </a:r>
            <a:r>
              <a:rPr lang="en-US" altLang="zh-CN" sz="100" dirty="0">
                <a:solidFill>
                  <a:prstClr val="white"/>
                </a:solidFill>
                <a:latin typeface="Calibri" panose="020F0502020204030204"/>
                <a:ea typeface="宋体" panose="02010600030101010101" pitchFamily="2" charset="-122"/>
              </a:rPr>
              <a:t>www.1ppt.com/sucai/</a:t>
            </a:r>
            <a:endParaRPr lang="en-US" altLang="zh-CN" sz="100" dirty="0">
              <a:solidFill>
                <a:prstClr val="white"/>
              </a:solidFill>
              <a:latin typeface="Calibri" panose="020F0502020204030204"/>
              <a:ea typeface="宋体" panose="02010600030101010101" pitchFamily="2" charset="-122"/>
            </a:endParaRPr>
          </a:p>
          <a:p>
            <a:pPr fontAlgn="auto">
              <a:spcBef>
                <a:spcPts val="0"/>
              </a:spcBef>
              <a:spcAft>
                <a:spcPts val="0"/>
              </a:spcAft>
            </a:pP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背景图片：</a:t>
            </a:r>
            <a:r>
              <a:rPr lang="en-US" altLang="zh-CN" sz="100" dirty="0">
                <a:solidFill>
                  <a:prstClr val="white"/>
                </a:solidFill>
                <a:latin typeface="Calibri" panose="020F0502020204030204"/>
                <a:ea typeface="宋体" panose="02010600030101010101" pitchFamily="2" charset="-122"/>
              </a:rPr>
              <a:t>www.1ppt.com/beijing/      PPT</a:t>
            </a:r>
            <a:r>
              <a:rPr lang="zh-CN" altLang="en-US" sz="100" dirty="0">
                <a:solidFill>
                  <a:prstClr val="white"/>
                </a:solidFill>
                <a:latin typeface="Calibri" panose="020F0502020204030204"/>
                <a:ea typeface="宋体" panose="02010600030101010101" pitchFamily="2" charset="-122"/>
              </a:rPr>
              <a:t>图表下载：</a:t>
            </a:r>
            <a:r>
              <a:rPr lang="en-US" altLang="zh-CN" sz="100" dirty="0">
                <a:solidFill>
                  <a:prstClr val="white"/>
                </a:solidFill>
                <a:latin typeface="Calibri" panose="020F0502020204030204"/>
                <a:ea typeface="宋体" panose="02010600030101010101" pitchFamily="2" charset="-122"/>
              </a:rPr>
              <a:t>www.1ppt.com/tubiao/      </a:t>
            </a:r>
            <a:endParaRPr lang="en-US" altLang="zh-CN" sz="100" dirty="0">
              <a:solidFill>
                <a:prstClr val="white"/>
              </a:solidFill>
              <a:latin typeface="Calibri" panose="020F0502020204030204"/>
              <a:ea typeface="宋体" panose="02010600030101010101" pitchFamily="2" charset="-122"/>
            </a:endParaRPr>
          </a:p>
          <a:p>
            <a:pPr fontAlgn="auto">
              <a:spcBef>
                <a:spcPts val="0"/>
              </a:spcBef>
              <a:spcAft>
                <a:spcPts val="0"/>
              </a:spcAft>
            </a:pPr>
            <a:r>
              <a:rPr lang="zh-CN" altLang="en-US" sz="100" dirty="0">
                <a:solidFill>
                  <a:prstClr val="white"/>
                </a:solidFill>
                <a:latin typeface="Calibri" panose="020F0502020204030204"/>
                <a:ea typeface="宋体" panose="02010600030101010101" pitchFamily="2" charset="-122"/>
              </a:rPr>
              <a:t>优秀</a:t>
            </a:r>
            <a:r>
              <a:rPr lang="en-US" altLang="zh-CN" sz="100" dirty="0">
                <a:solidFill>
                  <a:prstClr val="white"/>
                </a:solidFill>
                <a:latin typeface="Calibri" panose="020F0502020204030204"/>
                <a:ea typeface="宋体" panose="02010600030101010101" pitchFamily="2" charset="-122"/>
              </a:rPr>
              <a:t>PPT</a:t>
            </a:r>
            <a:r>
              <a:rPr lang="zh-CN" altLang="en-US" sz="100" dirty="0">
                <a:solidFill>
                  <a:prstClr val="white"/>
                </a:solidFill>
                <a:latin typeface="Calibri" panose="020F0502020204030204"/>
                <a:ea typeface="宋体" panose="02010600030101010101" pitchFamily="2" charset="-122"/>
              </a:rPr>
              <a:t>下载：</a:t>
            </a:r>
            <a:r>
              <a:rPr lang="en-US" altLang="zh-CN" sz="100" dirty="0">
                <a:solidFill>
                  <a:prstClr val="white"/>
                </a:solidFill>
                <a:latin typeface="Calibri" panose="020F0502020204030204"/>
                <a:ea typeface="宋体" panose="02010600030101010101" pitchFamily="2" charset="-122"/>
              </a:rPr>
              <a:t>www.1ppt.com/xiazai/        PPT</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www.1ppt.com/powerpoint/      </a:t>
            </a:r>
            <a:endParaRPr lang="en-US" altLang="zh-CN" sz="100" dirty="0">
              <a:solidFill>
                <a:prstClr val="white"/>
              </a:solidFill>
              <a:latin typeface="Calibri" panose="020F0502020204030204"/>
              <a:ea typeface="宋体" panose="02010600030101010101" pitchFamily="2" charset="-122"/>
            </a:endParaRPr>
          </a:p>
          <a:p>
            <a:pPr fontAlgn="auto">
              <a:spcBef>
                <a:spcPts val="0"/>
              </a:spcBef>
              <a:spcAft>
                <a:spcPts val="0"/>
              </a:spcAft>
            </a:pPr>
            <a:r>
              <a:rPr lang="en-US" altLang="zh-CN" sz="100" dirty="0">
                <a:solidFill>
                  <a:prstClr val="white"/>
                </a:solidFill>
                <a:latin typeface="Calibri" panose="020F0502020204030204"/>
                <a:ea typeface="宋体" panose="02010600030101010101" pitchFamily="2" charset="-122"/>
              </a:rPr>
              <a:t>Word</a:t>
            </a:r>
            <a:r>
              <a:rPr lang="zh-CN" altLang="en-US" sz="100" dirty="0">
                <a:solidFill>
                  <a:prstClr val="white"/>
                </a:solidFill>
                <a:latin typeface="Calibri" panose="020F0502020204030204"/>
                <a:ea typeface="宋体" panose="02010600030101010101" pitchFamily="2" charset="-122"/>
              </a:rPr>
              <a:t>教程： </a:t>
            </a:r>
            <a:r>
              <a:rPr lang="en-US" altLang="zh-CN" sz="100" dirty="0">
                <a:solidFill>
                  <a:prstClr val="white"/>
                </a:solidFill>
                <a:latin typeface="Calibri" panose="020F0502020204030204"/>
                <a:ea typeface="宋体" panose="02010600030101010101" pitchFamily="2" charset="-122"/>
              </a:rPr>
              <a:t>www.1ppt.com/word/              Excel</a:t>
            </a:r>
            <a:r>
              <a:rPr lang="zh-CN" altLang="en-US" sz="100" dirty="0">
                <a:solidFill>
                  <a:prstClr val="white"/>
                </a:solidFill>
                <a:latin typeface="Calibri" panose="020F0502020204030204"/>
                <a:ea typeface="宋体" panose="02010600030101010101" pitchFamily="2" charset="-122"/>
              </a:rPr>
              <a:t>教程：</a:t>
            </a:r>
            <a:r>
              <a:rPr lang="en-US" altLang="zh-CN" sz="100" dirty="0">
                <a:solidFill>
                  <a:prstClr val="white"/>
                </a:solidFill>
                <a:latin typeface="Calibri" panose="020F0502020204030204"/>
                <a:ea typeface="宋体" panose="02010600030101010101" pitchFamily="2" charset="-122"/>
              </a:rPr>
              <a:t>www.1ppt.com/excel/  </a:t>
            </a:r>
            <a:endParaRPr lang="en-US" altLang="zh-CN" sz="100" dirty="0">
              <a:solidFill>
                <a:prstClr val="white"/>
              </a:solidFill>
              <a:latin typeface="Calibri" panose="020F0502020204030204"/>
              <a:ea typeface="宋体" panose="02010600030101010101" pitchFamily="2" charset="-122"/>
            </a:endParaRPr>
          </a:p>
          <a:p>
            <a:pPr fontAlgn="auto">
              <a:spcBef>
                <a:spcPts val="0"/>
              </a:spcBef>
              <a:spcAft>
                <a:spcPts val="0"/>
              </a:spcAft>
            </a:pPr>
            <a:r>
              <a:rPr lang="zh-CN" altLang="en-US" sz="100" dirty="0">
                <a:solidFill>
                  <a:prstClr val="white"/>
                </a:solidFill>
                <a:latin typeface="Calibri" panose="020F0502020204030204"/>
                <a:ea typeface="宋体" panose="02010600030101010101" pitchFamily="2" charset="-122"/>
              </a:rPr>
              <a:t>资料下载：</a:t>
            </a:r>
            <a:r>
              <a:rPr lang="en-US" altLang="zh-CN" sz="100" dirty="0">
                <a:solidFill>
                  <a:prstClr val="white"/>
                </a:solidFill>
                <a:latin typeface="Calibri" panose="020F0502020204030204"/>
                <a:ea typeface="宋体" panose="02010600030101010101" pitchFamily="2" charset="-122"/>
              </a:rPr>
              <a:t>www.1ppt.com/ziliao/                PPT</a:t>
            </a:r>
            <a:r>
              <a:rPr lang="zh-CN" altLang="en-US" sz="100" dirty="0">
                <a:solidFill>
                  <a:prstClr val="white"/>
                </a:solidFill>
                <a:latin typeface="Calibri" panose="020F0502020204030204"/>
                <a:ea typeface="宋体" panose="02010600030101010101" pitchFamily="2" charset="-122"/>
              </a:rPr>
              <a:t>课件下载：</a:t>
            </a:r>
            <a:r>
              <a:rPr lang="en-US" altLang="zh-CN" sz="100" dirty="0">
                <a:solidFill>
                  <a:prstClr val="white"/>
                </a:solidFill>
                <a:latin typeface="Calibri" panose="020F0502020204030204"/>
                <a:ea typeface="宋体" panose="02010600030101010101" pitchFamily="2" charset="-122"/>
              </a:rPr>
              <a:t>www.1ppt.com/kejian/ </a:t>
            </a:r>
            <a:endParaRPr lang="en-US" altLang="zh-CN" sz="100" dirty="0">
              <a:solidFill>
                <a:prstClr val="white"/>
              </a:solidFill>
              <a:latin typeface="Calibri" panose="020F0502020204030204"/>
              <a:ea typeface="宋体" panose="02010600030101010101" pitchFamily="2" charset="-122"/>
            </a:endParaRPr>
          </a:p>
          <a:p>
            <a:pPr fontAlgn="auto">
              <a:spcBef>
                <a:spcPts val="0"/>
              </a:spcBef>
              <a:spcAft>
                <a:spcPts val="0"/>
              </a:spcAft>
            </a:pPr>
            <a:r>
              <a:rPr lang="zh-CN" altLang="en-US" sz="100" dirty="0">
                <a:solidFill>
                  <a:prstClr val="white"/>
                </a:solidFill>
                <a:latin typeface="Calibri" panose="020F0502020204030204"/>
                <a:ea typeface="宋体" panose="02010600030101010101" pitchFamily="2" charset="-122"/>
              </a:rPr>
              <a:t>范文下载：</a:t>
            </a:r>
            <a:r>
              <a:rPr lang="en-US" altLang="zh-CN" sz="100" dirty="0">
                <a:solidFill>
                  <a:prstClr val="white"/>
                </a:solidFill>
                <a:latin typeface="Calibri" panose="020F0502020204030204"/>
                <a:ea typeface="宋体" panose="02010600030101010101" pitchFamily="2" charset="-122"/>
              </a:rPr>
              <a:t>www.1ppt.com/fanwen/             </a:t>
            </a:r>
            <a:r>
              <a:rPr lang="zh-CN" altLang="en-US" sz="100" dirty="0">
                <a:solidFill>
                  <a:prstClr val="white"/>
                </a:solidFill>
                <a:latin typeface="Calibri" panose="020F0502020204030204"/>
                <a:ea typeface="宋体" panose="02010600030101010101" pitchFamily="2" charset="-122"/>
              </a:rPr>
              <a:t>试卷下载：</a:t>
            </a:r>
            <a:r>
              <a:rPr lang="en-US" altLang="zh-CN" sz="100" dirty="0">
                <a:solidFill>
                  <a:prstClr val="white"/>
                </a:solidFill>
                <a:latin typeface="Calibri" panose="020F0502020204030204"/>
                <a:ea typeface="宋体" panose="02010600030101010101" pitchFamily="2" charset="-122"/>
              </a:rPr>
              <a:t>www.1ppt.com/shiti/  </a:t>
            </a:r>
            <a:endParaRPr lang="en-US" altLang="zh-CN" sz="100" dirty="0">
              <a:solidFill>
                <a:prstClr val="white"/>
              </a:solidFill>
              <a:latin typeface="Calibri" panose="020F0502020204030204"/>
              <a:ea typeface="宋体" panose="02010600030101010101" pitchFamily="2" charset="-122"/>
            </a:endParaRPr>
          </a:p>
          <a:p>
            <a:pPr fontAlgn="auto">
              <a:spcBef>
                <a:spcPts val="0"/>
              </a:spcBef>
              <a:spcAft>
                <a:spcPts val="0"/>
              </a:spcAft>
            </a:pPr>
            <a:r>
              <a:rPr lang="zh-CN" altLang="en-US" sz="100" dirty="0">
                <a:solidFill>
                  <a:prstClr val="white"/>
                </a:solidFill>
                <a:latin typeface="Calibri" panose="020F0502020204030204"/>
                <a:ea typeface="宋体" panose="02010600030101010101" pitchFamily="2" charset="-122"/>
              </a:rPr>
              <a:t>教案下载：</a:t>
            </a:r>
            <a:r>
              <a:rPr lang="en-US" altLang="zh-CN" sz="100" dirty="0">
                <a:solidFill>
                  <a:prstClr val="white"/>
                </a:solidFill>
                <a:latin typeface="Calibri" panose="020F0502020204030204"/>
                <a:ea typeface="宋体" panose="02010600030101010101" pitchFamily="2" charset="-122"/>
              </a:rPr>
              <a:t>www.1ppt.com/jiaoan/  </a:t>
            </a:r>
            <a:r>
              <a:rPr lang="en-US" altLang="zh-CN" sz="100" dirty="0" smtClean="0">
                <a:solidFill>
                  <a:prstClr val="white"/>
                </a:solidFill>
                <a:latin typeface="Calibri" panose="020F0502020204030204"/>
                <a:ea typeface="宋体" panose="02010600030101010101" pitchFamily="2" charset="-122"/>
              </a:rPr>
              <a:t>      </a:t>
            </a:r>
            <a:endParaRPr lang="en-US" altLang="zh-CN" sz="100" dirty="0">
              <a:solidFill>
                <a:prstClr val="white"/>
              </a:solidFill>
              <a:latin typeface="Calibri" panose="020F0502020204030204"/>
              <a:ea typeface="宋体" panose="02010600030101010101" pitchFamily="2" charset="-122"/>
            </a:endParaRPr>
          </a:p>
          <a:p>
            <a:pPr fontAlgn="auto">
              <a:spcBef>
                <a:spcPts val="0"/>
              </a:spcBef>
              <a:spcAft>
                <a:spcPts val="0"/>
              </a:spcAft>
            </a:pPr>
            <a:r>
              <a:rPr lang="zh-CN" altLang="en-US" sz="100" dirty="0" smtClean="0">
                <a:solidFill>
                  <a:prstClr val="white"/>
                </a:solidFill>
                <a:latin typeface="Calibri" panose="020F0502020204030204"/>
                <a:ea typeface="宋体" panose="02010600030101010101" pitchFamily="2" charset="-122"/>
              </a:rPr>
              <a:t>字体下载：</a:t>
            </a:r>
            <a:r>
              <a:rPr lang="en-US" altLang="zh-CN" sz="100" dirty="0" smtClean="0">
                <a:solidFill>
                  <a:prstClr val="white"/>
                </a:solidFill>
                <a:latin typeface="Calibri" panose="020F0502020204030204"/>
                <a:ea typeface="宋体" panose="02010600030101010101" pitchFamily="2" charset="-122"/>
              </a:rPr>
              <a:t>www.1ppt.com/ziti/</a:t>
            </a:r>
            <a:endParaRPr lang="en-US" altLang="zh-CN" sz="100" dirty="0">
              <a:solidFill>
                <a:prstClr val="white"/>
              </a:solidFill>
              <a:latin typeface="Calibri" panose="020F0502020204030204"/>
              <a:ea typeface="宋体" panose="02010600030101010101" pitchFamily="2" charset="-122"/>
            </a:endParaRPr>
          </a:p>
          <a:p>
            <a:pPr fontAlgn="auto">
              <a:spcBef>
                <a:spcPts val="0"/>
              </a:spcBef>
              <a:spcAft>
                <a:spcPts val="0"/>
              </a:spcAft>
            </a:pPr>
            <a:r>
              <a:rPr lang="en-US" altLang="zh-CN" sz="100" dirty="0">
                <a:solidFill>
                  <a:prstClr val="white"/>
                </a:solidFill>
                <a:latin typeface="Calibri" panose="020F0502020204030204"/>
                <a:ea typeface="宋体" panose="02010600030101010101" pitchFamily="2" charset="-122"/>
              </a:rPr>
              <a:t> </a:t>
            </a:r>
            <a:endParaRPr lang="zh-CN" altLang="en-US" sz="100" dirty="0">
              <a:solidFill>
                <a:prstClr val="white"/>
              </a:solidFill>
              <a:latin typeface="Calibri" panose="020F0502020204030204"/>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43A93E93-166D-47F5-9EF1-ACEABE24AEEA}" type="datetimeFigureOut">
              <a:rPr lang="zh-CN" altLang="en-US" smtClean="0"/>
            </a:fld>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118D5ACA-62CA-46DB-AD6B-12EDD6D51A2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1.xml"/><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xml"/><Relationship Id="rId2" Type="http://schemas.openxmlformats.org/officeDocument/2006/relationships/image" Target="../media/image17.jpeg"/><Relationship Id="rId1"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chart" Target="../charts/char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chart" Target="../charts/chart2.xml"/></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1.xml"/><Relationship Id="rId4" Type="http://schemas.openxmlformats.org/officeDocument/2006/relationships/image" Target="../media/image20.png"/><Relationship Id="rId3" Type="http://schemas.openxmlformats.org/officeDocument/2006/relationships/tags" Target="../tags/tag2.xml"/><Relationship Id="rId2" Type="http://schemas.microsoft.com/office/2007/relationships/media" Target="../media/media1.mp4"/><Relationship Id="rId1" Type="http://schemas.openxmlformats.org/officeDocument/2006/relationships/video" Target="../media/media1.mp4"/></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1.xml"/><Relationship Id="rId2" Type="http://schemas.openxmlformats.org/officeDocument/2006/relationships/image" Target="../media/image22.jpeg"/><Relationship Id="rId1" Type="http://schemas.openxmlformats.org/officeDocument/2006/relationships/image" Target="../media/image2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0197" y="448"/>
            <a:ext cx="12875857" cy="7231757"/>
          </a:xfrm>
          <a:prstGeom prst="rect">
            <a:avLst/>
          </a:prstGeom>
          <a:solidFill>
            <a:srgbClr val="BDD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983636" y="448"/>
            <a:ext cx="4891480" cy="7231757"/>
          </a:xfrm>
          <a:prstGeom prst="rect">
            <a:avLst/>
          </a:prstGeom>
          <a:solidFill>
            <a:srgbClr val="0E22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2140542" y="1210764"/>
            <a:ext cx="8577668" cy="4811127"/>
          </a:xfrm>
          <a:prstGeom prst="rect">
            <a:avLst/>
          </a:prstGeom>
          <a:solidFill>
            <a:schemeClr val="bg1">
              <a:alpha val="94000"/>
            </a:schemeClr>
          </a:solidFill>
          <a:ln>
            <a:noFill/>
          </a:ln>
          <a:effectLst>
            <a:outerShdw blurRad="279400" sx="103000" sy="103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3" name="文本框 52"/>
          <p:cNvSpPr txBox="1"/>
          <p:nvPr/>
        </p:nvSpPr>
        <p:spPr>
          <a:xfrm>
            <a:off x="3792855" y="3903980"/>
            <a:ext cx="5273040" cy="1938020"/>
          </a:xfrm>
          <a:prstGeom prst="rect">
            <a:avLst/>
          </a:prstGeom>
          <a:noFill/>
        </p:spPr>
        <p:txBody>
          <a:bodyPr wrap="square" rtlCol="0">
            <a:spAutoFit/>
          </a:bodyPr>
          <a:lstStyle/>
          <a:p>
            <a:pPr algn="ctr">
              <a:lnSpc>
                <a:spcPct val="150000"/>
              </a:lnSpc>
            </a:pPr>
            <a:r>
              <a:rPr lang="zh-CN" altLang="en-US" sz="2000" b="1" dirty="0">
                <a:solidFill>
                  <a:srgbClr val="0E2234"/>
                </a:solidFill>
                <a:latin typeface="+mn-ea"/>
                <a:ea typeface="+mn-ea"/>
                <a:cs typeface="+mn-ea"/>
              </a:rPr>
              <a:t>汇报人</a:t>
            </a:r>
            <a:r>
              <a:rPr lang="zh-CN" altLang="en-US" sz="2000" b="1" dirty="0" smtClean="0">
                <a:solidFill>
                  <a:srgbClr val="0E2234"/>
                </a:solidFill>
                <a:latin typeface="+mn-ea"/>
                <a:ea typeface="+mn-ea"/>
                <a:cs typeface="+mn-ea"/>
              </a:rPr>
              <a:t>：修彦名</a:t>
            </a:r>
            <a:endParaRPr lang="zh-CN" altLang="en-US" sz="2000" b="1" dirty="0" smtClean="0">
              <a:solidFill>
                <a:srgbClr val="0E2234"/>
              </a:solidFill>
              <a:latin typeface="+mn-ea"/>
              <a:ea typeface="+mn-ea"/>
              <a:cs typeface="+mn-ea"/>
            </a:endParaRPr>
          </a:p>
          <a:p>
            <a:pPr algn="ctr">
              <a:lnSpc>
                <a:spcPct val="150000"/>
              </a:lnSpc>
            </a:pPr>
            <a:r>
              <a:rPr lang="zh-CN" altLang="en-US" sz="2000" b="1" dirty="0" smtClean="0">
                <a:solidFill>
                  <a:srgbClr val="0E2234"/>
                </a:solidFill>
                <a:latin typeface="+mn-ea"/>
                <a:ea typeface="+mn-ea"/>
                <a:cs typeface="+mn-ea"/>
              </a:rPr>
              <a:t>项目参与人：修彦名、林于笑童</a:t>
            </a:r>
            <a:endParaRPr lang="zh-CN" altLang="en-US" sz="2000" b="1" dirty="0" smtClean="0">
              <a:solidFill>
                <a:srgbClr val="0E2234"/>
              </a:solidFill>
              <a:latin typeface="+mn-ea"/>
              <a:ea typeface="+mn-ea"/>
              <a:cs typeface="+mn-ea"/>
            </a:endParaRPr>
          </a:p>
          <a:p>
            <a:pPr algn="ctr">
              <a:lnSpc>
                <a:spcPct val="150000"/>
              </a:lnSpc>
            </a:pPr>
            <a:r>
              <a:rPr lang="zh-CN" altLang="en-US" sz="2000" b="1" dirty="0" smtClean="0">
                <a:solidFill>
                  <a:srgbClr val="0E2234"/>
                </a:solidFill>
                <a:latin typeface="+mn-ea"/>
                <a:ea typeface="+mn-ea"/>
                <a:cs typeface="+mn-ea"/>
              </a:rPr>
              <a:t>指导教师：陈积明</a:t>
            </a:r>
            <a:r>
              <a:rPr lang="en-US" altLang="zh-CN" sz="2000" b="1" dirty="0" smtClean="0">
                <a:solidFill>
                  <a:srgbClr val="0E2234"/>
                </a:solidFill>
                <a:latin typeface="+mn-ea"/>
                <a:ea typeface="+mn-ea"/>
                <a:cs typeface="+mn-ea"/>
              </a:rPr>
              <a:t> </a:t>
            </a:r>
            <a:r>
              <a:rPr lang="zh-CN" altLang="en-US" sz="2000" b="1" dirty="0" smtClean="0">
                <a:solidFill>
                  <a:srgbClr val="0E2234"/>
                </a:solidFill>
                <a:latin typeface="+mn-ea"/>
                <a:ea typeface="+mn-ea"/>
                <a:cs typeface="+mn-ea"/>
              </a:rPr>
              <a:t>教授</a:t>
            </a:r>
            <a:endParaRPr lang="zh-CN" altLang="en-US" sz="2000" b="1" dirty="0" smtClean="0">
              <a:solidFill>
                <a:srgbClr val="0E2234"/>
              </a:solidFill>
              <a:latin typeface="+mn-ea"/>
              <a:ea typeface="+mn-ea"/>
              <a:cs typeface="+mn-ea"/>
            </a:endParaRPr>
          </a:p>
          <a:p>
            <a:pPr algn="ctr">
              <a:lnSpc>
                <a:spcPct val="150000"/>
              </a:lnSpc>
            </a:pPr>
            <a:r>
              <a:rPr lang="zh-CN" altLang="en-US" sz="2000" b="1" dirty="0" smtClean="0">
                <a:solidFill>
                  <a:srgbClr val="0E2234"/>
                </a:solidFill>
                <a:latin typeface="+mn-ea"/>
                <a:ea typeface="+mn-ea"/>
                <a:cs typeface="+mn-ea"/>
              </a:rPr>
              <a:t>汇报时间：</a:t>
            </a:r>
            <a:r>
              <a:rPr lang="en-US" altLang="zh-CN" sz="2000" b="1" dirty="0" smtClean="0">
                <a:solidFill>
                  <a:srgbClr val="0E2234"/>
                </a:solidFill>
                <a:latin typeface="+mn-ea"/>
                <a:ea typeface="+mn-ea"/>
                <a:cs typeface="+mn-ea"/>
              </a:rPr>
              <a:t>2021.10.15</a:t>
            </a:r>
            <a:endParaRPr lang="en-US" altLang="zh-CN" sz="2000" b="1" dirty="0" smtClean="0">
              <a:solidFill>
                <a:srgbClr val="0E2234"/>
              </a:solidFill>
              <a:latin typeface="+mn-ea"/>
              <a:ea typeface="+mn-ea"/>
              <a:cs typeface="+mn-ea"/>
            </a:endParaRPr>
          </a:p>
        </p:txBody>
      </p:sp>
      <p:sp>
        <p:nvSpPr>
          <p:cNvPr id="11" name="矩形 10"/>
          <p:cNvSpPr/>
          <p:nvPr/>
        </p:nvSpPr>
        <p:spPr>
          <a:xfrm>
            <a:off x="1820545" y="1960245"/>
            <a:ext cx="9444355" cy="1729105"/>
          </a:xfrm>
          <a:prstGeom prst="rect">
            <a:avLst/>
          </a:prstGeom>
        </p:spPr>
        <p:txBody>
          <a:bodyPr wrap="square" lIns="68564" tIns="34282" rIns="68564" bIns="34282">
            <a:spAutoFit/>
          </a:bodyPr>
          <a:lstStyle/>
          <a:p>
            <a:pPr algn="ctr"/>
            <a:r>
              <a:rPr lang="zh-CN" altLang="en-US" sz="2800" b="1" spc="316" dirty="0" smtClean="0">
                <a:solidFill>
                  <a:srgbClr val="0E2234"/>
                </a:solidFill>
                <a:latin typeface="微软雅黑" panose="020B0503020204020204" pitchFamily="34" charset="-122"/>
                <a:ea typeface="微软雅黑" panose="020B0503020204020204" pitchFamily="34" charset="-122"/>
              </a:rPr>
              <a:t>浙江大学第三届</a:t>
            </a:r>
            <a:r>
              <a:rPr lang="en-US" altLang="zh-CN" sz="2800" b="1" spc="316" dirty="0" smtClean="0">
                <a:solidFill>
                  <a:srgbClr val="0E2234"/>
                </a:solidFill>
                <a:latin typeface="微软雅黑" panose="020B0503020204020204" pitchFamily="34" charset="-122"/>
                <a:ea typeface="微软雅黑" panose="020B0503020204020204" pitchFamily="34" charset="-122"/>
              </a:rPr>
              <a:t>“</a:t>
            </a:r>
            <a:r>
              <a:rPr lang="zh-CN" altLang="en-US" sz="2800" b="1" spc="316" dirty="0" smtClean="0">
                <a:solidFill>
                  <a:srgbClr val="0E2234"/>
                </a:solidFill>
                <a:latin typeface="微软雅黑" panose="020B0503020204020204" pitchFamily="34" charset="-122"/>
                <a:ea typeface="微软雅黑" panose="020B0503020204020204" pitchFamily="34" charset="-122"/>
              </a:rPr>
              <a:t>双创杯</a:t>
            </a:r>
            <a:r>
              <a:rPr lang="en-US" altLang="zh-CN" sz="2800" b="1" spc="316" dirty="0" smtClean="0">
                <a:solidFill>
                  <a:srgbClr val="0E2234"/>
                </a:solidFill>
                <a:latin typeface="微软雅黑" panose="020B0503020204020204" pitchFamily="34" charset="-122"/>
                <a:ea typeface="微软雅黑" panose="020B0503020204020204" pitchFamily="34" charset="-122"/>
              </a:rPr>
              <a:t>”</a:t>
            </a:r>
            <a:r>
              <a:rPr lang="zh-CN" altLang="en-US" sz="2800" b="1" spc="316" dirty="0" smtClean="0">
                <a:solidFill>
                  <a:srgbClr val="0E2234"/>
                </a:solidFill>
                <a:latin typeface="微软雅黑" panose="020B0503020204020204" pitchFamily="34" charset="-122"/>
                <a:ea typeface="微软雅黑" panose="020B0503020204020204" pitchFamily="34" charset="-122"/>
              </a:rPr>
              <a:t>学生科技创新竞赛</a:t>
            </a:r>
            <a:endParaRPr lang="zh-CN" altLang="en-US" sz="2800" b="1" spc="316" dirty="0" smtClean="0">
              <a:solidFill>
                <a:srgbClr val="0E2234"/>
              </a:solidFill>
              <a:latin typeface="微软雅黑" panose="020B0503020204020204" pitchFamily="34" charset="-122"/>
              <a:ea typeface="微软雅黑" panose="020B0503020204020204" pitchFamily="34" charset="-122"/>
            </a:endParaRPr>
          </a:p>
          <a:p>
            <a:pPr algn="ctr"/>
            <a:endParaRPr lang="zh-CN" altLang="en-US" sz="3200" b="1" spc="316" dirty="0" smtClean="0">
              <a:solidFill>
                <a:srgbClr val="0E2234"/>
              </a:solidFill>
              <a:latin typeface="微软雅黑" panose="020B0503020204020204" pitchFamily="34" charset="-122"/>
              <a:ea typeface="微软雅黑" panose="020B0503020204020204" pitchFamily="34" charset="-122"/>
            </a:endParaRPr>
          </a:p>
          <a:p>
            <a:pPr algn="ctr"/>
            <a:r>
              <a:rPr lang="zh-CN" altLang="en-US" sz="4800" b="1" spc="316" dirty="0" smtClean="0">
                <a:solidFill>
                  <a:srgbClr val="0E2234"/>
                </a:solidFill>
                <a:latin typeface="微软雅黑" panose="020B0503020204020204" pitchFamily="34" charset="-122"/>
                <a:ea typeface="微软雅黑" panose="020B0503020204020204" pitchFamily="34" charset="-122"/>
              </a:rPr>
              <a:t>新型无芯片</a:t>
            </a:r>
            <a:r>
              <a:rPr lang="en-US" altLang="zh-CN" sz="4800" b="1" spc="316" dirty="0" smtClean="0">
                <a:solidFill>
                  <a:srgbClr val="0E2234"/>
                </a:solidFill>
                <a:latin typeface="微软雅黑" panose="020B0503020204020204" pitchFamily="34" charset="-122"/>
                <a:ea typeface="微软雅黑" panose="020B0503020204020204" pitchFamily="34" charset="-122"/>
              </a:rPr>
              <a:t>RFID</a:t>
            </a:r>
            <a:r>
              <a:rPr lang="zh-CN" altLang="en-US" sz="4800" b="1" spc="316" dirty="0" smtClean="0">
                <a:solidFill>
                  <a:srgbClr val="0E2234"/>
                </a:solidFill>
                <a:latin typeface="微软雅黑" panose="020B0503020204020204" pitchFamily="34" charset="-122"/>
                <a:ea typeface="微软雅黑" panose="020B0503020204020204" pitchFamily="34" charset="-122"/>
              </a:rPr>
              <a:t>标签识别</a:t>
            </a:r>
            <a:endParaRPr lang="zh-CN" altLang="en-US" sz="4800" b="1" spc="316" dirty="0" smtClean="0">
              <a:solidFill>
                <a:srgbClr val="0E2234"/>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bldLst>
      <p:bldP spid="8" grpId="0" bldLvl="0" animBg="1"/>
      <p:bldP spid="21" grpId="0" animBg="1"/>
      <p:bldP spid="22" grpId="0" animBg="1"/>
      <p:bldP spid="53"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标签识别</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885825"/>
            <a:ext cx="5828030"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去除噪声的方法：</a:t>
            </a:r>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频域相消法</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9" name="Text Placeholder 33"/>
          <p:cNvSpPr txBox="1"/>
          <p:nvPr/>
        </p:nvSpPr>
        <p:spPr>
          <a:xfrm>
            <a:off x="732155" y="2104390"/>
            <a:ext cx="5792470" cy="6457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50000"/>
              </a:lnSpc>
              <a:spcBef>
                <a:spcPts val="700"/>
              </a:spcBef>
              <a:spcAft>
                <a:spcPts val="600"/>
              </a:spcAft>
              <a:buNone/>
            </a:pPr>
            <a:r>
              <a:rPr lang="zh-CN" altLang="en-US" sz="28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rPr>
              <a:t>核心：提升信噪比以提升</a:t>
            </a:r>
            <a:r>
              <a:rPr lang="zh-CN" altLang="en-US" sz="28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rPr>
              <a:t>检测正确率</a:t>
            </a:r>
            <a:endParaRPr lang="zh-CN" altLang="en-US" sz="28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68" name="图片 67" descr="直方图&#10;&#10;中度可信度描述已自动生成"/>
          <p:cNvPicPr>
            <a:picLocks noChangeAspect="1"/>
          </p:cNvPicPr>
          <p:nvPr/>
        </p:nvPicPr>
        <p:blipFill>
          <a:blip r:embed="rId1"/>
          <a:srcRect t="12373" b="8153"/>
          <a:stretch>
            <a:fillRect/>
          </a:stretch>
        </p:blipFill>
        <p:spPr>
          <a:xfrm>
            <a:off x="6524625" y="1742440"/>
            <a:ext cx="5857875" cy="3913505"/>
          </a:xfrm>
          <a:prstGeom prst="rect">
            <a:avLst/>
          </a:prstGeom>
        </p:spPr>
      </p:pic>
      <p:sp>
        <p:nvSpPr>
          <p:cNvPr id="10" name="文本框 9"/>
          <p:cNvSpPr txBox="1"/>
          <p:nvPr/>
        </p:nvSpPr>
        <p:spPr>
          <a:xfrm>
            <a:off x="7842250" y="5759450"/>
            <a:ext cx="3568700"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频域相消法示意图</a:t>
            </a:r>
            <a:endPar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Text Placeholder 33"/>
          <p:cNvSpPr txBox="1"/>
          <p:nvPr/>
        </p:nvSpPr>
        <p:spPr>
          <a:xfrm>
            <a:off x="732155" y="3010535"/>
            <a:ext cx="5982335" cy="235585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测两次：</a:t>
            </a:r>
            <a:endParaRPr lang="zh-CN" altLang="en-US"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a:p>
            <a:pPr marL="0" indent="0" algn="ctr">
              <a:lnSpc>
                <a:spcPct val="120000"/>
              </a:lnSpc>
              <a:buNone/>
            </a:pPr>
            <a:r>
              <a:rPr lang="zh-CN" altLang="en-US"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记录空场信号</a:t>
            </a:r>
            <a:r>
              <a:rPr lang="en-US" altLang="zh-CN"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S</a:t>
            </a:r>
            <a:r>
              <a:rPr lang="en-US" altLang="zh-CN" sz="2800" baseline="-25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0</a:t>
            </a:r>
            <a:endParaRPr lang="zh-CN" altLang="en-US"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a:p>
            <a:pPr marL="0" indent="0" algn="ctr">
              <a:lnSpc>
                <a:spcPct val="120000"/>
              </a:lnSpc>
              <a:buNone/>
            </a:pPr>
            <a:r>
              <a:rPr lang="zh-CN" altLang="en-US"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放上标签，记录标签</a:t>
            </a:r>
            <a:r>
              <a:rPr lang="en-US" altLang="zh-CN"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a:t>
            </a:r>
            <a:r>
              <a:rPr lang="zh-CN" altLang="en-US"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空场信号</a:t>
            </a:r>
            <a:r>
              <a:rPr lang="en-US" altLang="zh-CN"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S</a:t>
            </a:r>
            <a:r>
              <a:rPr lang="en-US" altLang="zh-CN" sz="2800" baseline="-25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1</a:t>
            </a:r>
            <a:endParaRPr lang="en-US" altLang="zh-CN" sz="2800" baseline="-25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a:p>
            <a:pPr marL="0" indent="0" algn="ctr">
              <a:lnSpc>
                <a:spcPct val="120000"/>
              </a:lnSpc>
              <a:buNone/>
            </a:pPr>
            <a:r>
              <a:rPr lang="en-US" altLang="zh-CN"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S</a:t>
            </a:r>
            <a:r>
              <a:rPr lang="en-US" altLang="zh-CN" sz="2800" baseline="-25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1</a:t>
            </a:r>
            <a:r>
              <a:rPr lang="en-US" altLang="zh-CN"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-S</a:t>
            </a:r>
            <a:r>
              <a:rPr lang="en-US" altLang="zh-CN" sz="2800" baseline="-25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0</a:t>
            </a:r>
            <a:r>
              <a:rPr lang="zh-CN" altLang="en-US"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——去除噪声</a:t>
            </a:r>
            <a:endParaRPr lang="zh-CN" altLang="en-US" sz="28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标签识别</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885825"/>
            <a:ext cx="5218430"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去除噪声的方法：</a:t>
            </a:r>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时域滤波法</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11" name="Text Placeholder 33"/>
          <p:cNvSpPr txBox="1"/>
          <p:nvPr/>
        </p:nvSpPr>
        <p:spPr>
          <a:xfrm>
            <a:off x="884555" y="1631950"/>
            <a:ext cx="5982335" cy="885825"/>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ctr">
              <a:lnSpc>
                <a:spcPct val="120000"/>
              </a:lnSpc>
            </a:pPr>
            <a:r>
              <a:rPr lang="zh-CN" altLang="en-US" sz="24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在时域下，提取出仅含有谐振信号的时间段对应的信息，从而去除噪声的干扰</a:t>
            </a:r>
            <a:endParaRPr lang="zh-CN" altLang="en-US" sz="24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5" name="组合 55"/>
          <p:cNvGrpSpPr/>
          <p:nvPr/>
        </p:nvGrpSpPr>
        <p:grpSpPr>
          <a:xfrm>
            <a:off x="8251190" y="721995"/>
            <a:ext cx="3709670" cy="2956560"/>
            <a:chOff x="9538" y="70124"/>
            <a:chExt cx="6559" cy="4994"/>
          </a:xfrm>
        </p:grpSpPr>
        <p:pic>
          <p:nvPicPr>
            <p:cNvPr id="56" name="图片 57"/>
            <p:cNvPicPr>
              <a:picLocks noChangeAspect="1"/>
            </p:cNvPicPr>
            <p:nvPr/>
          </p:nvPicPr>
          <p:blipFill>
            <a:blip r:embed="rId1"/>
            <a:stretch>
              <a:fillRect/>
            </a:stretch>
          </p:blipFill>
          <p:spPr>
            <a:xfrm>
              <a:off x="9538" y="70940"/>
              <a:ext cx="5697" cy="4178"/>
            </a:xfrm>
            <a:prstGeom prst="rect">
              <a:avLst/>
            </a:prstGeom>
          </p:spPr>
        </p:pic>
        <p:cxnSp>
          <p:nvCxnSpPr>
            <p:cNvPr id="57" name="直线箭头连接符 8"/>
            <p:cNvCxnSpPr/>
            <p:nvPr/>
          </p:nvCxnSpPr>
          <p:spPr>
            <a:xfrm flipH="1">
              <a:off x="10617" y="70520"/>
              <a:ext cx="386" cy="419"/>
            </a:xfrm>
            <a:prstGeom prst="straightConnector1">
              <a:avLst/>
            </a:prstGeom>
            <a:noFill/>
            <a:ln w="6350" cap="flat" cmpd="sng" algn="ctr">
              <a:solidFill>
                <a:srgbClr val="C00000"/>
              </a:solidFill>
              <a:prstDash val="solid"/>
              <a:miter lim="800000"/>
              <a:tailEnd type="triangle"/>
            </a:ln>
            <a:effectLst/>
          </p:spPr>
        </p:cxnSp>
        <p:sp>
          <p:nvSpPr>
            <p:cNvPr id="58" name="文本框 61"/>
            <p:cNvSpPr txBox="1"/>
            <p:nvPr/>
          </p:nvSpPr>
          <p:spPr>
            <a:xfrm>
              <a:off x="10288" y="70128"/>
              <a:ext cx="3517" cy="859"/>
            </a:xfrm>
            <a:prstGeom prst="rect">
              <a:avLst/>
            </a:prstGeom>
            <a:noFill/>
          </p:spPr>
          <p:txBody>
            <a:bodyPr wrap="square" rtlCol="0">
              <a:noAutofit/>
            </a:bodyPr>
            <a:p>
              <a:pPr indent="0" algn="l">
                <a:spcBef>
                  <a:spcPts val="500"/>
                </a:spcBef>
                <a:spcAft>
                  <a:spcPts val="500"/>
                </a:spcAft>
              </a:pPr>
              <a:r>
                <a:rPr lang="en-US" altLang="zh-CN" sz="1600" b="1" kern="1200">
                  <a:latin typeface="宋体" panose="02010600030101010101" pitchFamily="2" charset="-122"/>
                  <a:ea typeface="宋体" panose="02010600030101010101" pitchFamily="2" charset="-122"/>
                  <a:cs typeface="宋体" panose="02010600030101010101" pitchFamily="2" charset="-122"/>
                  <a:sym typeface="Times New Roman" panose="02020603050405020304"/>
                </a:rPr>
                <a:t>反射噪声</a:t>
              </a:r>
              <a:endParaRPr lang="en-US" altLang="zh-CN" sz="1600" b="1" kern="1200">
                <a:latin typeface="宋体" panose="02010600030101010101" pitchFamily="2" charset="-122"/>
                <a:ea typeface="宋体" panose="02010600030101010101" pitchFamily="2" charset="-122"/>
                <a:cs typeface="宋体" panose="02010600030101010101" pitchFamily="2" charset="-122"/>
                <a:sym typeface="Times New Roman" panose="02020603050405020304"/>
              </a:endParaRPr>
            </a:p>
          </p:txBody>
        </p:sp>
        <p:cxnSp>
          <p:nvCxnSpPr>
            <p:cNvPr id="59" name="直线箭头连接符 18"/>
            <p:cNvCxnSpPr/>
            <p:nvPr/>
          </p:nvCxnSpPr>
          <p:spPr>
            <a:xfrm flipH="1">
              <a:off x="12838" y="70520"/>
              <a:ext cx="386" cy="419"/>
            </a:xfrm>
            <a:prstGeom prst="straightConnector1">
              <a:avLst/>
            </a:prstGeom>
            <a:noFill/>
            <a:ln w="6350" cap="flat" cmpd="sng" algn="ctr">
              <a:solidFill>
                <a:srgbClr val="0070C0"/>
              </a:solidFill>
              <a:prstDash val="solid"/>
              <a:miter lim="800000"/>
              <a:tailEnd type="triangle"/>
            </a:ln>
            <a:effectLst/>
          </p:spPr>
        </p:cxnSp>
        <p:sp>
          <p:nvSpPr>
            <p:cNvPr id="12" name="文本框 65"/>
            <p:cNvSpPr txBox="1"/>
            <p:nvPr/>
          </p:nvSpPr>
          <p:spPr>
            <a:xfrm>
              <a:off x="12490" y="70124"/>
              <a:ext cx="3607" cy="754"/>
            </a:xfrm>
            <a:prstGeom prst="rect">
              <a:avLst/>
            </a:prstGeom>
            <a:noFill/>
          </p:spPr>
          <p:txBody>
            <a:bodyPr wrap="square" rtlCol="0">
              <a:noAutofit/>
            </a:bodyPr>
            <a:p>
              <a:pPr indent="0" algn="l">
                <a:spcBef>
                  <a:spcPts val="500"/>
                </a:spcBef>
                <a:spcAft>
                  <a:spcPts val="500"/>
                </a:spcAft>
              </a:pPr>
              <a:r>
                <a:rPr lang="en-US" altLang="zh-CN" sz="1600" b="1" kern="1200">
                  <a:latin typeface="宋体" panose="02010600030101010101" pitchFamily="2" charset="-122"/>
                  <a:ea typeface="宋体" panose="02010600030101010101" pitchFamily="2" charset="-122"/>
                  <a:cs typeface="宋体" panose="02010600030101010101" pitchFamily="2" charset="-122"/>
                  <a:sym typeface="Times New Roman" panose="02020603050405020304"/>
                </a:rPr>
                <a:t>谐振信号</a:t>
              </a:r>
              <a:endParaRPr lang="en-US" altLang="zh-CN" sz="1600" b="1" kern="1200">
                <a:latin typeface="宋体" panose="02010600030101010101" pitchFamily="2" charset="-122"/>
                <a:ea typeface="宋体" panose="02010600030101010101" pitchFamily="2" charset="-122"/>
                <a:cs typeface="宋体" panose="02010600030101010101" pitchFamily="2" charset="-122"/>
                <a:sym typeface="Times New Roman" panose="02020603050405020304"/>
              </a:endParaRPr>
            </a:p>
          </p:txBody>
        </p:sp>
      </p:grpSp>
      <p:sp>
        <p:nvSpPr>
          <p:cNvPr id="13" name="文本框 12"/>
          <p:cNvSpPr txBox="1"/>
          <p:nvPr/>
        </p:nvSpPr>
        <p:spPr>
          <a:xfrm>
            <a:off x="8392160" y="3678555"/>
            <a:ext cx="3568700"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en-US" altLang="zh-CN"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 </a:t>
            </a:r>
            <a:r>
              <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时域滤波法示意图</a:t>
            </a:r>
            <a:endPar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 Placeholder 33"/>
          <p:cNvSpPr txBox="1"/>
          <p:nvPr/>
        </p:nvSpPr>
        <p:spPr>
          <a:xfrm>
            <a:off x="303530" y="2752725"/>
            <a:ext cx="7143750" cy="83439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en-US" altLang="zh-CN" sz="20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rPr>
              <a:t>Key</a:t>
            </a:r>
            <a:r>
              <a:rPr lang="zh-CN" sz="20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rPr>
              <a:t>：如何确定仅含有谐振信号的时间段？</a:t>
            </a:r>
            <a:endParaRPr lang="zh-CN" sz="20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endParaRPr>
          </a:p>
          <a:p>
            <a:pPr marL="0" indent="0" algn="ctr">
              <a:lnSpc>
                <a:spcPct val="120000"/>
              </a:lnSpc>
              <a:buNone/>
            </a:pPr>
            <a:r>
              <a:rPr lang="en-US" altLang="zh-CN" sz="20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rPr>
              <a:t>Answer</a:t>
            </a:r>
            <a:r>
              <a:rPr lang="zh-CN" altLang="en-US" sz="20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rPr>
              <a:t>：通过数学模型</a:t>
            </a:r>
            <a:endParaRPr lang="zh-CN" altLang="en-US" sz="20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Text Placeholder 33"/>
          <p:cNvSpPr txBox="1"/>
          <p:nvPr/>
        </p:nvSpPr>
        <p:spPr>
          <a:xfrm>
            <a:off x="544195" y="4058285"/>
            <a:ext cx="3098800" cy="368935"/>
          </a:xfrm>
          <a:prstGeom prst="rect">
            <a:avLst/>
          </a:prstGeom>
          <a:solidFill>
            <a:schemeClr val="bg1">
              <a:lumMod val="85000"/>
            </a:schemeClr>
          </a:solidFill>
          <a:ln>
            <a:noFill/>
          </a:ln>
        </p:spPr>
        <p:style>
          <a:lnRef idx="2">
            <a:schemeClr val="accent2"/>
          </a:lnRef>
          <a:fillRef idx="1">
            <a:schemeClr val="lt1"/>
          </a:fillRef>
          <a:effectRef idx="0">
            <a:schemeClr val="accent2"/>
          </a:effectRef>
          <a:fontRef idx="minor">
            <a:schemeClr val="dk1"/>
          </a:fontRef>
        </p:style>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2000" dirty="0">
                <a:solidFill>
                  <a:schemeClr val="tx2"/>
                </a:solidFill>
                <a:latin typeface="Arial" panose="020B0604020202020204" pitchFamily="34" charset="0"/>
                <a:ea typeface="微软雅黑" panose="020B0503020204020204" pitchFamily="34" charset="-122"/>
                <a:sym typeface="Arial" panose="020B0604020202020204" pitchFamily="34" charset="0"/>
              </a:rPr>
              <a:t>开始时间</a:t>
            </a:r>
            <a:r>
              <a:rPr lang="en-US" altLang="zh-CN" sz="2000" dirty="0">
                <a:solidFill>
                  <a:schemeClr val="tx2"/>
                </a:solidFill>
                <a:latin typeface="Arial" panose="020B0604020202020204" pitchFamily="34" charset="0"/>
                <a:ea typeface="微软雅黑" panose="020B0503020204020204" pitchFamily="34" charset="-122"/>
                <a:sym typeface="Arial" panose="020B0604020202020204" pitchFamily="34" charset="0"/>
              </a:rPr>
              <a:t>ts</a:t>
            </a:r>
            <a:r>
              <a:rPr lang="en-US" altLang="zh-CN" sz="2000" baseline="30000" dirty="0">
                <a:solidFill>
                  <a:schemeClr val="tx2"/>
                </a:solidFill>
                <a:latin typeface="Arial" panose="020B0604020202020204" pitchFamily="34" charset="0"/>
                <a:ea typeface="微软雅黑" panose="020B0503020204020204" pitchFamily="34" charset="-122"/>
                <a:sym typeface="Arial" panose="020B0604020202020204" pitchFamily="34" charset="0"/>
              </a:rPr>
              <a:t>[1]</a:t>
            </a:r>
            <a:endParaRPr lang="en-US" altLang="zh-CN" sz="2000" baseline="30000" dirty="0">
              <a:solidFill>
                <a:schemeClr val="tx2"/>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Text Placeholder 33"/>
          <p:cNvSpPr txBox="1"/>
          <p:nvPr/>
        </p:nvSpPr>
        <p:spPr>
          <a:xfrm>
            <a:off x="6312535" y="4027805"/>
            <a:ext cx="3098800" cy="368935"/>
          </a:xfrm>
          <a:prstGeom prst="rect">
            <a:avLst/>
          </a:prstGeom>
          <a:solidFill>
            <a:schemeClr val="bg1">
              <a:lumMod val="85000"/>
            </a:schemeClr>
          </a:solidFill>
          <a:ln>
            <a:solidFill>
              <a:schemeClr val="accent1">
                <a:lumMod val="60000"/>
                <a:lumOff val="40000"/>
              </a:schemeClr>
            </a:solidFill>
          </a:ln>
        </p:spPr>
        <p:style>
          <a:lnRef idx="2">
            <a:schemeClr val="accent2"/>
          </a:lnRef>
          <a:fillRef idx="1">
            <a:schemeClr val="lt1"/>
          </a:fillRef>
          <a:effectRef idx="0">
            <a:schemeClr val="accent2"/>
          </a:effectRef>
          <a:fontRef idx="minor">
            <a:schemeClr val="dk1"/>
          </a:fontRef>
        </p:style>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20000"/>
              </a:lnSpc>
              <a:buNone/>
            </a:pPr>
            <a:r>
              <a:rPr lang="zh-CN" altLang="en-US" sz="2000" dirty="0">
                <a:solidFill>
                  <a:schemeClr val="tx2"/>
                </a:solidFill>
                <a:latin typeface="Arial" panose="020B0604020202020204" pitchFamily="34" charset="0"/>
                <a:ea typeface="微软雅黑" panose="020B0503020204020204" pitchFamily="34" charset="-122"/>
                <a:sym typeface="Arial" panose="020B0604020202020204" pitchFamily="34" charset="0"/>
              </a:rPr>
              <a:t>结束时间</a:t>
            </a:r>
            <a:r>
              <a:rPr lang="en-US" altLang="zh-CN" sz="2000" dirty="0">
                <a:solidFill>
                  <a:schemeClr val="tx2"/>
                </a:solidFill>
                <a:latin typeface="Arial" panose="020B0604020202020204" pitchFamily="34" charset="0"/>
                <a:ea typeface="微软雅黑" panose="020B0503020204020204" pitchFamily="34" charset="-122"/>
                <a:sym typeface="Arial" panose="020B0604020202020204" pitchFamily="34" charset="0"/>
              </a:rPr>
              <a:t>te</a:t>
            </a:r>
            <a:r>
              <a:rPr lang="en-US" altLang="zh-CN" sz="2000" baseline="30000" dirty="0">
                <a:solidFill>
                  <a:schemeClr val="tx2"/>
                </a:solidFill>
                <a:latin typeface="Arial" panose="020B0604020202020204" pitchFamily="34" charset="0"/>
                <a:ea typeface="微软雅黑" panose="020B0503020204020204" pitchFamily="34" charset="-122"/>
                <a:sym typeface="Arial" panose="020B0604020202020204" pitchFamily="34" charset="0"/>
              </a:rPr>
              <a:t>[1]</a:t>
            </a:r>
            <a:endParaRPr lang="en-US" altLang="zh-CN" sz="2000" baseline="30000" dirty="0">
              <a:solidFill>
                <a:schemeClr val="tx2"/>
              </a:solidFill>
              <a:latin typeface="Arial" panose="020B0604020202020204" pitchFamily="34" charset="0"/>
              <a:ea typeface="微软雅黑" panose="020B0503020204020204" pitchFamily="34" charset="-122"/>
              <a:sym typeface="Arial" panose="020B0604020202020204" pitchFamily="34" charset="0"/>
            </a:endParaRPr>
          </a:p>
        </p:txBody>
      </p:sp>
      <p:pic>
        <p:nvPicPr>
          <p:cNvPr id="19" name="图片 18" descr="截屏2020-11-26 下午3.26.08"/>
          <p:cNvPicPr>
            <a:picLocks noChangeAspect="1"/>
          </p:cNvPicPr>
          <p:nvPr/>
        </p:nvPicPr>
        <p:blipFill>
          <a:blip r:embed="rId2"/>
          <a:stretch>
            <a:fillRect/>
          </a:stretch>
        </p:blipFill>
        <p:spPr>
          <a:xfrm>
            <a:off x="6312535" y="4573905"/>
            <a:ext cx="4693920" cy="1358265"/>
          </a:xfrm>
          <a:prstGeom prst="rect">
            <a:avLst/>
          </a:prstGeom>
        </p:spPr>
      </p:pic>
      <p:sp>
        <p:nvSpPr>
          <p:cNvPr id="100" name="文本框 99"/>
          <p:cNvSpPr txBox="1"/>
          <p:nvPr/>
        </p:nvSpPr>
        <p:spPr>
          <a:xfrm>
            <a:off x="686435" y="6558915"/>
            <a:ext cx="6075045" cy="414020"/>
          </a:xfrm>
          <a:prstGeom prst="rect">
            <a:avLst/>
          </a:prstGeom>
          <a:noFill/>
          <a:ln w="9525">
            <a:noFill/>
          </a:ln>
        </p:spPr>
        <p:txBody>
          <a:bodyPr wrap="square">
            <a:spAutoFit/>
          </a:bodyPr>
          <a:p>
            <a:pPr marL="0" indent="0" algn="l"/>
            <a:r>
              <a:rPr lang="en-US" altLang="zh-CN" sz="1050" b="0">
                <a:latin typeface="Times New Roman Regular" panose="02020503050405090304" charset="0"/>
                <a:cs typeface="Times New Roman Regular" panose="02020503050405090304" charset="0"/>
              </a:rPr>
              <a:t>[1]Aliasgari, J. and Karmakar, N.C., Mathematical Model of Chipless RFID Tags for Detection Improvement. IEEE Transactions on Microwave Theory and Techniques, 68(10), pp.4103-4115,2020.</a:t>
            </a:r>
            <a:endParaRPr lang="zh-CN" altLang="en-US"/>
          </a:p>
        </p:txBody>
      </p:sp>
      <p:pic>
        <p:nvPicPr>
          <p:cNvPr id="21" name="图片 20" descr="截屏2021-05-26 下午8.59.17"/>
          <p:cNvPicPr>
            <a:picLocks noChangeAspect="1"/>
          </p:cNvPicPr>
          <p:nvPr/>
        </p:nvPicPr>
        <p:blipFill>
          <a:blip r:embed="rId3"/>
          <a:stretch>
            <a:fillRect/>
          </a:stretch>
        </p:blipFill>
        <p:spPr>
          <a:xfrm>
            <a:off x="544195" y="4427220"/>
            <a:ext cx="4902200" cy="16510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标签识别</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885825"/>
            <a:ext cx="50133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去除噪声的方法：</a:t>
            </a:r>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时域滤波法</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15" name="Text Placeholder 33"/>
          <p:cNvSpPr txBox="1"/>
          <p:nvPr/>
        </p:nvSpPr>
        <p:spPr>
          <a:xfrm>
            <a:off x="452755" y="1816100"/>
            <a:ext cx="4394835" cy="3481705"/>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200000"/>
              </a:lnSpc>
              <a:spcAft>
                <a:spcPts val="1200"/>
              </a:spcAft>
              <a:buNone/>
            </a:pPr>
            <a:r>
              <a:rPr lang="zh-CN" altLang="en-US" sz="20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rPr>
              <a:t>处理流程：</a:t>
            </a:r>
            <a:endParaRPr lang="zh-CN" altLang="en-US" sz="20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endParaRPr>
          </a:p>
          <a:p>
            <a:pPr indent="0">
              <a:lnSpc>
                <a:spcPct val="200000"/>
              </a:lnSpc>
              <a:spcBef>
                <a:spcPts val="0"/>
              </a:spcBef>
              <a:spcAft>
                <a:spcPts val="1200"/>
              </a:spcAft>
            </a:pPr>
            <a:r>
              <a:rPr lang="zh-CN" altLang="en-US" sz="2000"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频域结果 </a:t>
            </a:r>
            <a:r>
              <a:rPr lang="en-US" altLang="zh-CN" sz="2000"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--&gt; </a:t>
            </a:r>
            <a:r>
              <a:rPr lang="zh-CN" altLang="en-US" sz="2000"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通过</a:t>
            </a:r>
            <a:r>
              <a:rPr lang="en-US" altLang="zh-CN" sz="2000"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ifft --&gt; </a:t>
            </a:r>
            <a:r>
              <a:rPr lang="zh-CN" altLang="en-US" sz="2000"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转化为时域结果</a:t>
            </a:r>
            <a:r>
              <a:rPr lang="en-US" altLang="zh-CN" sz="2000"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  --&gt; </a:t>
            </a:r>
            <a:r>
              <a:rPr lang="zh-CN" altLang="en-US" sz="2000"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合适位置加窗 </a:t>
            </a:r>
            <a:r>
              <a:rPr lang="en-US" altLang="zh-CN" sz="2000"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--&gt;</a:t>
            </a:r>
            <a:r>
              <a:rPr lang="zh-CN" altLang="en-US" sz="2000"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处理后的时域结果 </a:t>
            </a:r>
            <a:r>
              <a:rPr lang="en-US" altLang="zh-CN" sz="2000"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--&gt; fft --&gt; </a:t>
            </a:r>
            <a:r>
              <a:rPr lang="zh-CN" altLang="en-US" sz="2000"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转化回频域</a:t>
            </a:r>
            <a:endParaRPr lang="zh-CN" altLang="en-US" sz="2000" dirty="0">
              <a:solidFill>
                <a:schemeClr val="bg2">
                  <a:lumMod val="2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marL="0" indent="0" algn="just">
              <a:lnSpc>
                <a:spcPct val="200000"/>
              </a:lnSpc>
              <a:buNone/>
            </a:pPr>
            <a:endParaRPr lang="zh-CN" altLang="en-US" sz="2000" dirty="0">
              <a:solidFill>
                <a:schemeClr val="accent2">
                  <a:lumMod val="90000"/>
                  <a:lumOff val="10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5" name="图片 4" descr="截屏2020-11-26 下午3.46.42"/>
          <p:cNvPicPr>
            <a:picLocks noChangeAspect="1"/>
          </p:cNvPicPr>
          <p:nvPr/>
        </p:nvPicPr>
        <p:blipFill>
          <a:blip r:embed="rId1"/>
          <a:stretch>
            <a:fillRect/>
          </a:stretch>
        </p:blipFill>
        <p:spPr>
          <a:xfrm>
            <a:off x="5636895" y="1121410"/>
            <a:ext cx="6170930" cy="4871085"/>
          </a:xfrm>
          <a:prstGeom prst="rect">
            <a:avLst/>
          </a:prstGeom>
        </p:spPr>
      </p:pic>
      <p:sp>
        <p:nvSpPr>
          <p:cNvPr id="3" name="文本框 2"/>
          <p:cNvSpPr txBox="1"/>
          <p:nvPr/>
        </p:nvSpPr>
        <p:spPr>
          <a:xfrm>
            <a:off x="6932930" y="6136640"/>
            <a:ext cx="3568700"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时域滤波法处理结果对比</a:t>
            </a:r>
            <a:endPar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Shape 1869"/>
          <p:cNvSpPr/>
          <p:nvPr/>
        </p:nvSpPr>
        <p:spPr>
          <a:xfrm rot="10800000">
            <a:off x="4127124" y="1803500"/>
            <a:ext cx="4604502" cy="229683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8036" y="0"/>
                  <a:pt x="5272" y="2114"/>
                  <a:pt x="3163" y="6342"/>
                </a:cubicBezTo>
                <a:cubicBezTo>
                  <a:pt x="1060" y="10557"/>
                  <a:pt x="7" y="16076"/>
                  <a:pt x="0" y="21600"/>
                </a:cubicBezTo>
                <a:lnTo>
                  <a:pt x="21600" y="21600"/>
                </a:lnTo>
                <a:cubicBezTo>
                  <a:pt x="21593" y="16076"/>
                  <a:pt x="20540" y="10557"/>
                  <a:pt x="18437" y="6342"/>
                </a:cubicBezTo>
                <a:cubicBezTo>
                  <a:pt x="16328" y="2114"/>
                  <a:pt x="13564" y="0"/>
                  <a:pt x="10800" y="0"/>
                </a:cubicBezTo>
                <a:close/>
              </a:path>
            </a:pathLst>
          </a:custGeom>
          <a:solidFill>
            <a:schemeClr val="accent5"/>
          </a:solidFill>
          <a:ln w="12700">
            <a:miter lim="400000"/>
          </a:ln>
        </p:spPr>
        <p:txBody>
          <a:bodyPr lIns="20091" tIns="20091" rIns="20091" bIns="20091" anchor="ctr"/>
          <a:lstStyle/>
          <a:p>
            <a:pPr>
              <a:lnSpc>
                <a:spcPct val="120000"/>
              </a:lnSpc>
            </a:pPr>
            <a:endParaRPr sz="1845">
              <a:solidFill>
                <a:srgbClr val="53585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 name="Text Placeholder 3"/>
          <p:cNvSpPr>
            <a:spLocks noGrp="1"/>
          </p:cNvSpPr>
          <p:nvPr>
            <p:ph type="body" sz="quarter" idx="4294967295"/>
          </p:nvPr>
        </p:nvSpPr>
        <p:spPr>
          <a:xfrm>
            <a:off x="10885488" y="2257425"/>
            <a:ext cx="1973262" cy="1181100"/>
          </a:xfrm>
          <a:prstGeom prst="rect">
            <a:avLst/>
          </a:prstGeom>
        </p:spPr>
        <p:txBody>
          <a:bodyPr lIns="0" tIns="0" rIns="0" bIns="0" anchor="ctr">
            <a:spAutoFit/>
          </a:bodyPr>
          <a:lstStyle/>
          <a:p>
            <a:pPr marL="0" indent="0" algn="ctr">
              <a:lnSpc>
                <a:spcPct val="120000"/>
              </a:lnSpc>
              <a:spcBef>
                <a:spcPts val="635"/>
              </a:spcBef>
              <a:buNone/>
            </a:pPr>
            <a:r>
              <a:rPr lang="zh-CN" altLang="en-US" sz="3200" smtClean="0">
                <a:solidFill>
                  <a:srgbClr val="FFFFFF"/>
                </a:solidFill>
                <a:latin typeface="微软雅黑" panose="020B0503020204020204" pitchFamily="34" charset="-122"/>
                <a:ea typeface="微软雅黑" panose="020B0503020204020204" pitchFamily="34" charset="-122"/>
                <a:cs typeface="Open Sans Light" panose="020B0306030504020204" pitchFamily="34" charset="0"/>
                <a:sym typeface="Arial" panose="020B0604020202020204" pitchFamily="34" charset="0"/>
              </a:rPr>
              <a:t>请替换文字内容</a:t>
            </a:r>
            <a:endParaRPr lang="id-ID" sz="3200" dirty="0">
              <a:solidFill>
                <a:srgbClr val="FFFFFF"/>
              </a:solidFill>
              <a:latin typeface="微软雅黑" panose="020B0503020204020204" pitchFamily="34" charset="-122"/>
              <a:ea typeface="微软雅黑" panose="020B0503020204020204" pitchFamily="34" charset="-122"/>
              <a:cs typeface="Open Sans Light" panose="020B0306030504020204" pitchFamily="34" charset="0"/>
              <a:sym typeface="Arial" panose="020B0604020202020204" pitchFamily="34" charset="0"/>
            </a:endParaRPr>
          </a:p>
        </p:txBody>
      </p:sp>
      <p:sp>
        <p:nvSpPr>
          <p:cNvPr id="10" name="Shape 1851"/>
          <p:cNvSpPr/>
          <p:nvPr/>
        </p:nvSpPr>
        <p:spPr>
          <a:xfrm>
            <a:off x="1877060" y="2857500"/>
            <a:ext cx="2103755" cy="332105"/>
          </a:xfrm>
          <a:prstGeom prst="rect">
            <a:avLst/>
          </a:prstGeom>
          <a:noFill/>
          <a:ln w="12700" cap="flat">
            <a:noFill/>
            <a:miter lim="400000"/>
          </a:ln>
          <a:effectLst/>
        </p:spPr>
        <p:txBody>
          <a:bodyPr wrap="square" lIns="0" tIns="0" rIns="0" bIns="0" numCol="1" anchor="ctr">
            <a:spAutoFit/>
          </a:bodyPr>
          <a:lstStyle>
            <a:lvl1pPr>
              <a:lnSpc>
                <a:spcPct val="120000"/>
              </a:lnSpc>
              <a:defRPr sz="3500">
                <a:solidFill>
                  <a:srgbClr val="53585F"/>
                </a:solidFill>
              </a:defRPr>
            </a:lvl1pPr>
          </a:lstStyle>
          <a:p>
            <a:pPr algn="just">
              <a:lnSpc>
                <a:spcPct val="120000"/>
              </a:lnSpc>
            </a:pPr>
            <a:r>
              <a:rPr lang="en-US" altLang="zh-CN" sz="1800" dirty="0">
                <a:solidFill>
                  <a:schemeClr val="accent1">
                    <a:lumMod val="75000"/>
                  </a:schemeClr>
                </a:solidFill>
                <a:latin typeface="Arial" panose="020B0604020202020204" pitchFamily="34" charset="0"/>
                <a:ea typeface="微软雅黑" panose="020B0503020204020204" pitchFamily="34" charset="-122"/>
                <a:sym typeface="Arial" panose="020B0604020202020204" pitchFamily="34" charset="0"/>
              </a:rPr>
              <a:t>       </a:t>
            </a:r>
            <a:r>
              <a:rPr lang="zh-CN" altLang="en-US" sz="1800" dirty="0">
                <a:solidFill>
                  <a:schemeClr val="accent1">
                    <a:lumMod val="75000"/>
                  </a:schemeClr>
                </a:solidFill>
                <a:latin typeface="Arial" panose="020B0604020202020204" pitchFamily="34" charset="0"/>
                <a:ea typeface="微软雅黑" panose="020B0503020204020204" pitchFamily="34" charset="-122"/>
                <a:sym typeface="Arial" panose="020B0604020202020204" pitchFamily="34" charset="0"/>
              </a:rPr>
              <a:t>数据平滑</a:t>
            </a:r>
            <a:endParaRPr lang="zh-CN" altLang="en-US" sz="1800" dirty="0">
              <a:solidFill>
                <a:schemeClr val="accent1">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标签识别</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2" name="标题 4"/>
          <p:cNvSpPr txBox="1"/>
          <p:nvPr/>
        </p:nvSpPr>
        <p:spPr>
          <a:xfrm>
            <a:off x="886460" y="885825"/>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编码映射方法</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109" name="Oval 108"/>
          <p:cNvSpPr>
            <a:spLocks noChangeAspect="1"/>
          </p:cNvSpPr>
          <p:nvPr/>
        </p:nvSpPr>
        <p:spPr>
          <a:xfrm>
            <a:off x="2349500" y="1849120"/>
            <a:ext cx="836295" cy="836295"/>
          </a:xfrm>
          <a:prstGeom prst="ellipse">
            <a:avLst/>
          </a:prstGeom>
          <a:solidFill>
            <a:schemeClr val="accent2">
              <a:lumMod val="25000"/>
              <a:lumOff val="7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lnSpc>
                <a:spcPct val="120000"/>
              </a:lnSpc>
              <a:spcBef>
                <a:spcPts val="0"/>
              </a:spcBef>
              <a:spcAft>
                <a:spcPts val="0"/>
              </a:spcAft>
            </a:pPr>
            <a:r>
              <a:rPr lang="en-US" sz="2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a:t>
            </a:r>
            <a:endParaRPr lang="en-US" sz="2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Oval 108"/>
          <p:cNvSpPr>
            <a:spLocks noChangeAspect="1"/>
          </p:cNvSpPr>
          <p:nvPr/>
        </p:nvSpPr>
        <p:spPr>
          <a:xfrm>
            <a:off x="3999865" y="4222115"/>
            <a:ext cx="836295" cy="836295"/>
          </a:xfrm>
          <a:prstGeom prst="ellipse">
            <a:avLst/>
          </a:prstGeom>
          <a:solidFill>
            <a:schemeClr val="accent2">
              <a:lumMod val="90000"/>
              <a:lumOff val="1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lnSpc>
                <a:spcPct val="120000"/>
              </a:lnSpc>
              <a:spcBef>
                <a:spcPts val="0"/>
              </a:spcBef>
              <a:spcAft>
                <a:spcPts val="0"/>
              </a:spcAft>
            </a:pPr>
            <a:r>
              <a:rPr lang="en-US" sz="2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a:t>
            </a:r>
            <a:endParaRPr lang="en-US" sz="2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文本框 6"/>
          <p:cNvSpPr txBox="1"/>
          <p:nvPr/>
        </p:nvSpPr>
        <p:spPr>
          <a:xfrm>
            <a:off x="2654300" y="5229860"/>
            <a:ext cx="3695700" cy="645160"/>
          </a:xfrm>
          <a:prstGeom prst="rect">
            <a:avLst/>
          </a:prstGeom>
          <a:noFill/>
        </p:spPr>
        <p:txBody>
          <a:bodyPr wrap="square" rtlCol="0" anchor="t">
            <a:spAutoFit/>
          </a:bodyPr>
          <a:p>
            <a:r>
              <a:rPr lang="en-US" altLang="zh-CN"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         </a:t>
            </a:r>
            <a:r>
              <a:rPr lang="zh-CN" altLang="en-US"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获取谐振波谷的位置</a:t>
            </a:r>
            <a:endParaRPr lang="zh-CN" altLang="en-US"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r>
              <a:rPr lang="en-US" altLang="zh-CN"/>
              <a:t> </a:t>
            </a:r>
            <a:endParaRPr lang="en-US" altLang="zh-CN"/>
          </a:p>
        </p:txBody>
      </p:sp>
      <p:sp>
        <p:nvSpPr>
          <p:cNvPr id="8" name="Shape 1851"/>
          <p:cNvSpPr/>
          <p:nvPr/>
        </p:nvSpPr>
        <p:spPr>
          <a:xfrm>
            <a:off x="6501130" y="5225733"/>
            <a:ext cx="3989705" cy="332105"/>
          </a:xfrm>
          <a:prstGeom prst="rect">
            <a:avLst/>
          </a:prstGeom>
          <a:noFill/>
          <a:ln w="12700" cap="flat">
            <a:noFill/>
            <a:miter lim="400000"/>
          </a:ln>
          <a:effectLst/>
        </p:spPr>
        <p:txBody>
          <a:bodyPr wrap="square" lIns="0" tIns="0" rIns="0" bIns="0" numCol="1" anchor="ctr">
            <a:spAutoFit/>
          </a:bodyPr>
          <a:lstStyle>
            <a:lvl1pPr>
              <a:lnSpc>
                <a:spcPct val="120000"/>
              </a:lnSpc>
              <a:defRPr sz="3500">
                <a:solidFill>
                  <a:srgbClr val="53585F"/>
                </a:solidFill>
              </a:defRPr>
            </a:lvl1pPr>
          </a:lstStyle>
          <a:p>
            <a:pPr algn="just">
              <a:lnSpc>
                <a:spcPct val="120000"/>
              </a:lnSpc>
            </a:pPr>
            <a:r>
              <a:rPr lang="zh-CN" altLang="en-US" sz="18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实测值与</a:t>
            </a:r>
            <a:r>
              <a:rPr lang="zh-CN" altLang="en-US" sz="18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仿真值进行最小欧氏距离匹配</a:t>
            </a:r>
            <a:endParaRPr lang="zh-CN" altLang="en-US" sz="1800" dirty="0">
              <a:solidFill>
                <a:schemeClr val="accent1">
                  <a:lumMod val="75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9" name="Oval 108"/>
          <p:cNvSpPr>
            <a:spLocks noChangeAspect="1"/>
          </p:cNvSpPr>
          <p:nvPr/>
        </p:nvSpPr>
        <p:spPr>
          <a:xfrm>
            <a:off x="7981315" y="4222115"/>
            <a:ext cx="836295" cy="836295"/>
          </a:xfrm>
          <a:prstGeom prst="ellipse">
            <a:avLst/>
          </a:prstGeom>
          <a:solidFill>
            <a:schemeClr val="accent2">
              <a:lumMod val="25000"/>
              <a:lumOff val="7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lnSpc>
                <a:spcPct val="120000"/>
              </a:lnSpc>
              <a:spcBef>
                <a:spcPts val="0"/>
              </a:spcBef>
              <a:spcAft>
                <a:spcPts val="0"/>
              </a:spcAft>
            </a:pPr>
            <a:r>
              <a:rPr lang="en-US" sz="2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a:t>
            </a:r>
            <a:endParaRPr lang="en-US" sz="2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Oval 108"/>
          <p:cNvSpPr>
            <a:spLocks noChangeAspect="1"/>
          </p:cNvSpPr>
          <p:nvPr/>
        </p:nvSpPr>
        <p:spPr>
          <a:xfrm>
            <a:off x="9811385" y="1821180"/>
            <a:ext cx="836295" cy="836295"/>
          </a:xfrm>
          <a:prstGeom prst="ellipse">
            <a:avLst/>
          </a:prstGeom>
          <a:solidFill>
            <a:schemeClr val="accent2">
              <a:lumMod val="90000"/>
              <a:lumOff val="1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lnSpc>
                <a:spcPct val="120000"/>
              </a:lnSpc>
              <a:spcBef>
                <a:spcPts val="0"/>
              </a:spcBef>
              <a:spcAft>
                <a:spcPts val="0"/>
              </a:spcAft>
            </a:pPr>
            <a:r>
              <a:rPr lang="en-US" sz="2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4</a:t>
            </a:r>
            <a:endParaRPr lang="en-US" sz="2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文本框 26"/>
          <p:cNvSpPr txBox="1"/>
          <p:nvPr/>
        </p:nvSpPr>
        <p:spPr>
          <a:xfrm>
            <a:off x="9356090" y="2767330"/>
            <a:ext cx="2276475" cy="368300"/>
          </a:xfrm>
          <a:prstGeom prst="rect">
            <a:avLst/>
          </a:prstGeom>
          <a:noFill/>
        </p:spPr>
        <p:txBody>
          <a:bodyPr wrap="square" rtlCol="0" anchor="t">
            <a:spAutoFit/>
          </a:bodyPr>
          <a:p>
            <a:r>
              <a:rPr lang="zh-CN" altLang="en-US" dirty="0">
                <a:solidFill>
                  <a:schemeClr val="accent2">
                    <a:lumMod val="90000"/>
                    <a:lumOff val="1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找到标签的编号</a:t>
            </a:r>
            <a:endParaRPr lang="zh-CN" altLang="en-US"/>
          </a:p>
        </p:txBody>
      </p:sp>
      <p:cxnSp>
        <p:nvCxnSpPr>
          <p:cNvPr id="29" name="曲线连接符 28"/>
          <p:cNvCxnSpPr>
            <a:stCxn id="10" idx="2"/>
          </p:cNvCxnSpPr>
          <p:nvPr/>
        </p:nvCxnSpPr>
        <p:spPr>
          <a:xfrm rot="5400000" flipV="1">
            <a:off x="2889250" y="3228975"/>
            <a:ext cx="1146810" cy="1067435"/>
          </a:xfrm>
          <a:prstGeom prst="curvedConnector3">
            <a:avLst>
              <a:gd name="adj1" fmla="val 4997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5" name="曲线连接符 34"/>
          <p:cNvCxnSpPr/>
          <p:nvPr/>
        </p:nvCxnSpPr>
        <p:spPr>
          <a:xfrm rot="16200000">
            <a:off x="8926195" y="3355975"/>
            <a:ext cx="1419225" cy="1219200"/>
          </a:xfrm>
          <a:prstGeom prst="curved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flipV="1">
            <a:off x="5046345" y="4696460"/>
            <a:ext cx="2679065" cy="0"/>
          </a:xfrm>
          <a:prstGeom prst="straightConnector1">
            <a:avLst/>
          </a:prstGeom>
          <a:ln>
            <a:tailEnd type="arrow" w="med" len="med"/>
          </a:ln>
        </p:spPr>
        <p:style>
          <a:lnRef idx="1">
            <a:schemeClr val="accent2"/>
          </a:lnRef>
          <a:fillRef idx="0">
            <a:schemeClr val="accent2"/>
          </a:fillRef>
          <a:effectRef idx="0">
            <a:schemeClr val="accent2"/>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标签识别</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1172845"/>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识别系统的实现</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——硬件</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pic>
        <p:nvPicPr>
          <p:cNvPr id="36" name="图片 36" descr="图示&#10;&#10;描述已自动生成"/>
          <p:cNvPicPr>
            <a:picLocks noChangeAspect="1"/>
          </p:cNvPicPr>
          <p:nvPr/>
        </p:nvPicPr>
        <p:blipFill>
          <a:blip r:embed="rId1"/>
          <a:srcRect l="3781"/>
          <a:stretch>
            <a:fillRect/>
          </a:stretch>
        </p:blipFill>
        <p:spPr>
          <a:xfrm>
            <a:off x="2280285" y="2190750"/>
            <a:ext cx="8195310" cy="2463800"/>
          </a:xfrm>
          <a:prstGeom prst="rect">
            <a:avLst/>
          </a:prstGeom>
          <a:ln>
            <a:noFill/>
          </a:ln>
        </p:spPr>
      </p:pic>
      <p:sp>
        <p:nvSpPr>
          <p:cNvPr id="2" name="文本框 1"/>
          <p:cNvSpPr txBox="1"/>
          <p:nvPr/>
        </p:nvSpPr>
        <p:spPr>
          <a:xfrm>
            <a:off x="4593590" y="4654550"/>
            <a:ext cx="3568700"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图</a:t>
            </a:r>
            <a:r>
              <a:rPr lang="en-US" altLang="zh-CN"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6 </a:t>
            </a:r>
            <a:r>
              <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识别系统流程示意图</a:t>
            </a:r>
            <a:endPar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文本框 7"/>
          <p:cNvSpPr txBox="1"/>
          <p:nvPr/>
        </p:nvSpPr>
        <p:spPr>
          <a:xfrm>
            <a:off x="1758315" y="5306060"/>
            <a:ext cx="9342755" cy="829945"/>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由喇叭天线负责发射电磁波，矢量网络分析仪负责接收</a:t>
            </a:r>
            <a:r>
              <a:rPr lang="zh-CN"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电磁波</a:t>
            </a:r>
            <a:r>
              <a:rPr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数据得到</a:t>
            </a:r>
            <a:r>
              <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参数，</a:t>
            </a:r>
            <a:endPar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indent="0" algn="ctr">
              <a:lnSpc>
                <a:spcPct val="120000"/>
              </a:lnSpc>
              <a:spcBef>
                <a:spcPts val="0"/>
              </a:spcBef>
              <a:spcAft>
                <a:spcPts val="0"/>
              </a:spcAft>
              <a:buFont typeface="Wingdings" panose="05000000000000000000" charset="0"/>
              <a:buNone/>
            </a:pPr>
            <a:r>
              <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将数据传输到计算机上进行处理识别</a:t>
            </a:r>
            <a:endPar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标签识别</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1172845"/>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识别系统的实现</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——软件</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2" name="文本框 1"/>
          <p:cNvSpPr txBox="1"/>
          <p:nvPr/>
        </p:nvSpPr>
        <p:spPr>
          <a:xfrm>
            <a:off x="4859020" y="2852420"/>
            <a:ext cx="3568700"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en-US" altLang="zh-CN"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 </a:t>
            </a:r>
            <a:r>
              <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数据处理程序流程示意图</a:t>
            </a:r>
            <a:endPar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 name="图片 45"/>
          <p:cNvPicPr>
            <a:picLocks noChangeAspect="1"/>
          </p:cNvPicPr>
          <p:nvPr/>
        </p:nvPicPr>
        <p:blipFill>
          <a:blip r:embed="rId1"/>
          <a:stretch>
            <a:fillRect/>
          </a:stretch>
        </p:blipFill>
        <p:spPr>
          <a:xfrm>
            <a:off x="1520825" y="1971675"/>
            <a:ext cx="10245725" cy="717550"/>
          </a:xfrm>
          <a:prstGeom prst="rect">
            <a:avLst/>
          </a:prstGeom>
        </p:spPr>
      </p:pic>
      <p:pic>
        <p:nvPicPr>
          <p:cNvPr id="47" name="图片 47"/>
          <p:cNvPicPr>
            <a:picLocks noChangeAspect="1"/>
          </p:cNvPicPr>
          <p:nvPr/>
        </p:nvPicPr>
        <p:blipFill>
          <a:blip r:embed="rId2"/>
          <a:stretch>
            <a:fillRect/>
          </a:stretch>
        </p:blipFill>
        <p:spPr>
          <a:xfrm>
            <a:off x="2994025" y="3330575"/>
            <a:ext cx="7059295" cy="766445"/>
          </a:xfrm>
          <a:prstGeom prst="rect">
            <a:avLst/>
          </a:prstGeom>
        </p:spPr>
      </p:pic>
      <p:sp>
        <p:nvSpPr>
          <p:cNvPr id="5" name="文本框 4"/>
          <p:cNvSpPr txBox="1"/>
          <p:nvPr/>
        </p:nvSpPr>
        <p:spPr>
          <a:xfrm>
            <a:off x="4859655" y="4240530"/>
            <a:ext cx="3568700"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频域相消法处理流程</a:t>
            </a:r>
            <a:endPar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48" name="图片 48"/>
          <p:cNvPicPr>
            <a:picLocks noChangeAspect="1"/>
          </p:cNvPicPr>
          <p:nvPr/>
        </p:nvPicPr>
        <p:blipFill>
          <a:blip r:embed="rId3"/>
          <a:stretch>
            <a:fillRect/>
          </a:stretch>
        </p:blipFill>
        <p:spPr>
          <a:xfrm>
            <a:off x="2461260" y="4811395"/>
            <a:ext cx="8125460" cy="698500"/>
          </a:xfrm>
          <a:prstGeom prst="rect">
            <a:avLst/>
          </a:prstGeom>
        </p:spPr>
      </p:pic>
      <p:sp>
        <p:nvSpPr>
          <p:cNvPr id="6" name="文本框 5"/>
          <p:cNvSpPr txBox="1"/>
          <p:nvPr/>
        </p:nvSpPr>
        <p:spPr>
          <a:xfrm>
            <a:off x="4843145" y="5685790"/>
            <a:ext cx="3568700"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时域滤波法处理流程</a:t>
            </a:r>
            <a:endPar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147" y="448"/>
            <a:ext cx="12875857" cy="7231757"/>
          </a:xfrm>
          <a:prstGeom prst="rect">
            <a:avLst/>
          </a:prstGeom>
          <a:solidFill>
            <a:srgbClr val="BDD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983636" y="448"/>
            <a:ext cx="4891480" cy="7231757"/>
          </a:xfrm>
          <a:prstGeom prst="rect">
            <a:avLst/>
          </a:prstGeom>
          <a:solidFill>
            <a:srgbClr val="0E22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4772098" y="1165565"/>
            <a:ext cx="3314556" cy="2428955"/>
          </a:xfrm>
          <a:prstGeom prst="rect">
            <a:avLst/>
          </a:prstGeom>
          <a:noFill/>
        </p:spPr>
        <p:txBody>
          <a:bodyPr wrap="square" rtlCol="0">
            <a:spAutoFit/>
          </a:bodyPr>
          <a:lstStyle/>
          <a:p>
            <a:r>
              <a:rPr lang="en-US" altLang="zh-CN" sz="7590" dirty="0">
                <a:solidFill>
                  <a:schemeClr val="bg1"/>
                </a:solidFill>
                <a:latin typeface="Arial" panose="020B0604020202020204" pitchFamily="34" charset="0"/>
                <a:ea typeface="+mj-ea"/>
                <a:cs typeface="Arial" panose="020B0604020202020204" pitchFamily="34" charset="0"/>
              </a:rPr>
              <a:t>PART</a:t>
            </a:r>
            <a:r>
              <a:rPr lang="en-US" altLang="zh-CN" sz="7590" dirty="0">
                <a:solidFill>
                  <a:schemeClr val="bg1"/>
                </a:solidFill>
                <a:latin typeface="Arabic Typesetting" panose="03020402040406030203" pitchFamily="66" charset="-78"/>
                <a:ea typeface="+mj-ea"/>
                <a:cs typeface="Arabic Typesetting" panose="03020402040406030203" pitchFamily="66" charset="-78"/>
              </a:rPr>
              <a:t> </a:t>
            </a:r>
            <a:r>
              <a:rPr lang="en-US" altLang="zh-CN" sz="7590" dirty="0">
                <a:solidFill>
                  <a:schemeClr val="bg1"/>
                </a:solidFill>
                <a:latin typeface="+mj-ea"/>
                <a:ea typeface="+mj-ea"/>
              </a:rPr>
              <a:t> </a:t>
            </a:r>
            <a:endParaRPr lang="en-US" altLang="zh-CN" sz="7590" dirty="0">
              <a:solidFill>
                <a:schemeClr val="bg1"/>
              </a:solidFill>
              <a:latin typeface="+mj-ea"/>
              <a:ea typeface="+mj-ea"/>
            </a:endParaRPr>
          </a:p>
          <a:p>
            <a:r>
              <a:rPr lang="en-US" altLang="zh-CN" sz="7590" dirty="0" smtClean="0">
                <a:solidFill>
                  <a:schemeClr val="bg1"/>
                </a:solidFill>
                <a:latin typeface="Arial" panose="020B0604020202020204" pitchFamily="34" charset="0"/>
                <a:ea typeface="+mj-ea"/>
                <a:cs typeface="Arial" panose="020B0604020202020204" pitchFamily="34" charset="0"/>
              </a:rPr>
              <a:t>3</a:t>
            </a:r>
            <a:endParaRPr lang="zh-CN" altLang="en-US" sz="7590" dirty="0">
              <a:solidFill>
                <a:schemeClr val="bg1"/>
              </a:solidFill>
              <a:latin typeface="Arial" panose="020B0604020202020204" pitchFamily="34" charset="0"/>
              <a:ea typeface="+mj-ea"/>
              <a:cs typeface="Arial" panose="020B0604020202020204" pitchFamily="34" charset="0"/>
            </a:endParaRPr>
          </a:p>
        </p:txBody>
      </p:sp>
      <p:sp>
        <p:nvSpPr>
          <p:cNvPr id="14" name="矩形 13"/>
          <p:cNvSpPr/>
          <p:nvPr/>
        </p:nvSpPr>
        <p:spPr>
          <a:xfrm>
            <a:off x="1918818" y="3516025"/>
            <a:ext cx="9021114" cy="2165899"/>
          </a:xfrm>
          <a:prstGeom prst="rect">
            <a:avLst/>
          </a:prstGeom>
          <a:solidFill>
            <a:schemeClr val="bg1">
              <a:alpha val="94000"/>
            </a:schemeClr>
          </a:solidFill>
          <a:ln>
            <a:noFill/>
          </a:ln>
          <a:effectLst>
            <a:outerShdw blurRad="279400" sx="103000" sy="103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p:cNvSpPr txBox="1"/>
          <p:nvPr/>
        </p:nvSpPr>
        <p:spPr>
          <a:xfrm>
            <a:off x="2883807" y="4063466"/>
            <a:ext cx="7091139" cy="1064895"/>
          </a:xfrm>
          <a:prstGeom prst="rect">
            <a:avLst/>
          </a:prstGeom>
          <a:noFill/>
        </p:spPr>
        <p:txBody>
          <a:bodyPr wrap="square" rtlCol="0">
            <a:spAutoFit/>
          </a:bodyPr>
          <a:lstStyle/>
          <a:p>
            <a:pPr algn="ctr"/>
            <a:r>
              <a:rPr lang="zh-CN" altLang="en-US" sz="6325" spc="316" dirty="0">
                <a:solidFill>
                  <a:srgbClr val="0E2234"/>
                </a:solidFill>
                <a:latin typeface="微软雅黑" panose="020B0503020204020204" pitchFamily="34" charset="-122"/>
                <a:ea typeface="微软雅黑" panose="020B0503020204020204" pitchFamily="34" charset="-122"/>
              </a:rPr>
              <a:t>系统测试</a:t>
            </a:r>
            <a:endParaRPr lang="zh-CN" altLang="en-US" sz="6325" spc="316" dirty="0">
              <a:solidFill>
                <a:srgbClr val="0E2234"/>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bldLst>
      <p:bldP spid="8" grpId="0" bldLvl="0" animBg="1"/>
      <p:bldP spid="21" grpId="0" bldLvl="0" animBg="1"/>
      <p:bldP spid="13" grpId="0"/>
      <p:bldP spid="14" grpId="0" bldLvl="0" animBg="1"/>
      <p:bldP spid="1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系统测试</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1056640"/>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测试环境搭建</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pic>
        <p:nvPicPr>
          <p:cNvPr id="50" name="图片 50" descr="E:\浙江大学\毕业设计\挑战杯\1.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a:xfrm>
            <a:off x="487680" y="2094865"/>
            <a:ext cx="5809615" cy="3043555"/>
          </a:xfrm>
          <a:prstGeom prst="rect">
            <a:avLst/>
          </a:prstGeom>
          <a:noFill/>
          <a:ln>
            <a:noFill/>
          </a:ln>
        </p:spPr>
      </p:pic>
      <p:pic>
        <p:nvPicPr>
          <p:cNvPr id="15" name="图片 15" descr="6861621774870_.pic_hd"/>
          <p:cNvPicPr>
            <a:picLocks noChangeAspect="1"/>
          </p:cNvPicPr>
          <p:nvPr/>
        </p:nvPicPr>
        <p:blipFill>
          <a:blip r:embed="rId2"/>
          <a:srcRect l="9900" r="10574"/>
          <a:stretch>
            <a:fillRect/>
          </a:stretch>
        </p:blipFill>
        <p:spPr>
          <a:xfrm>
            <a:off x="6583045" y="2075180"/>
            <a:ext cx="5448300" cy="3082925"/>
          </a:xfrm>
          <a:prstGeom prst="rect">
            <a:avLst/>
          </a:prstGeom>
        </p:spPr>
      </p:pic>
      <p:sp>
        <p:nvSpPr>
          <p:cNvPr id="3" name="文本框 2"/>
          <p:cNvSpPr txBox="1"/>
          <p:nvPr/>
        </p:nvSpPr>
        <p:spPr>
          <a:xfrm>
            <a:off x="4645025" y="5520690"/>
            <a:ext cx="3568700"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测试环境搭建</a:t>
            </a:r>
            <a:endPar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系统测试</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1056640"/>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频域相消法测量结果</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pic>
        <p:nvPicPr>
          <p:cNvPr id="22" name="图片 22" descr="WechatIMG794"/>
          <p:cNvPicPr>
            <a:picLocks noChangeAspect="1"/>
          </p:cNvPicPr>
          <p:nvPr/>
        </p:nvPicPr>
        <p:blipFill>
          <a:blip r:embed="rId1"/>
          <a:srcRect l="20868" t="62623" r="43291" b="10437"/>
          <a:stretch>
            <a:fillRect/>
          </a:stretch>
        </p:blipFill>
        <p:spPr>
          <a:xfrm>
            <a:off x="3121660" y="2174240"/>
            <a:ext cx="6819900" cy="2884170"/>
          </a:xfrm>
          <a:prstGeom prst="rect">
            <a:avLst/>
          </a:prstGeom>
        </p:spPr>
      </p:pic>
      <p:sp>
        <p:nvSpPr>
          <p:cNvPr id="2" name="文本框 1"/>
          <p:cNvSpPr txBox="1"/>
          <p:nvPr/>
        </p:nvSpPr>
        <p:spPr>
          <a:xfrm>
            <a:off x="4645025" y="5339715"/>
            <a:ext cx="3956685"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利用频域相消法时，终端运行结果示意图</a:t>
            </a:r>
            <a:endParaRPr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系统测试</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1056640"/>
            <a:ext cx="383603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频域相消法测量结果</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2" name="文本框 1"/>
          <p:cNvSpPr txBox="1"/>
          <p:nvPr/>
        </p:nvSpPr>
        <p:spPr>
          <a:xfrm>
            <a:off x="2073275" y="5650230"/>
            <a:ext cx="3956685"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zh-CN"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识别准确度</a:t>
            </a:r>
            <a:endParaRPr lang="zh-CN"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aphicFrame>
        <p:nvGraphicFramePr>
          <p:cNvPr id="31" name="图表 1"/>
          <p:cNvGraphicFramePr/>
          <p:nvPr/>
        </p:nvGraphicFramePr>
        <p:xfrm>
          <a:off x="886460" y="1776095"/>
          <a:ext cx="6020435" cy="3680460"/>
        </p:xfrm>
        <a:graphic>
          <a:graphicData uri="http://schemas.openxmlformats.org/drawingml/2006/chart">
            <c:chart xmlns:c="http://schemas.openxmlformats.org/drawingml/2006/chart" xmlns:r="http://schemas.openxmlformats.org/officeDocument/2006/relationships" r:id="rId1"/>
          </a:graphicData>
        </a:graphic>
      </p:graphicFrame>
      <p:sp>
        <p:nvSpPr>
          <p:cNvPr id="8" name="文本框 7"/>
          <p:cNvSpPr txBox="1"/>
          <p:nvPr/>
        </p:nvSpPr>
        <p:spPr>
          <a:xfrm>
            <a:off x="7857490" y="2721610"/>
            <a:ext cx="3954780" cy="1198880"/>
          </a:xfrm>
          <a:prstGeom prst="rect">
            <a:avLst/>
          </a:prstGeom>
        </p:spPr>
        <p:style>
          <a:lnRef idx="2">
            <a:schemeClr val="accent1"/>
          </a:lnRef>
          <a:fillRef idx="1">
            <a:schemeClr val="lt1"/>
          </a:fillRef>
          <a:effectRef idx="0">
            <a:schemeClr val="accent1"/>
          </a:effectRef>
          <a:fontRef idx="minor">
            <a:schemeClr val="dk1"/>
          </a:fontRef>
        </p:style>
        <p:txBody>
          <a:bodyPr wrap="square" rtlCol="0" anchor="t">
            <a:spAutoFit/>
          </a:bodyPr>
          <a:p>
            <a:pPr indent="0" algn="just">
              <a:lnSpc>
                <a:spcPct val="120000"/>
              </a:lnSpc>
              <a:spcBef>
                <a:spcPts val="0"/>
              </a:spcBef>
              <a:spcAft>
                <a:spcPts val="0"/>
              </a:spcAft>
              <a:buFont typeface="Wingdings" panose="05000000000000000000" charset="0"/>
              <a:buNone/>
            </a:pPr>
            <a:r>
              <a:rPr lang="zh-CN" altLang="en-US" sz="20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rPr>
              <a:t>用频域相消法进行标签识别得到的识别结果准确度均大于90%，识别准确度较高。</a:t>
            </a:r>
            <a:endParaRPr lang="zh-CN" altLang="en-US" sz="20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47" y="448"/>
            <a:ext cx="12863159" cy="7231757"/>
          </a:xfrm>
          <a:prstGeom prst="rect">
            <a:avLst/>
          </a:prstGeom>
          <a:solidFill>
            <a:srgbClr val="BDD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804066" y="1027458"/>
            <a:ext cx="9250623" cy="5499148"/>
          </a:xfrm>
          <a:prstGeom prst="rect">
            <a:avLst/>
          </a:prstGeom>
          <a:solidFill>
            <a:schemeClr val="bg1">
              <a:alpha val="94000"/>
            </a:schemeClr>
          </a:solidFill>
          <a:ln>
            <a:noFill/>
          </a:ln>
          <a:effectLst>
            <a:outerShdw blurRad="279400" sx="103000" sy="103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任意多边形: 形状 7"/>
          <p:cNvSpPr/>
          <p:nvPr/>
        </p:nvSpPr>
        <p:spPr>
          <a:xfrm>
            <a:off x="2347450" y="448"/>
            <a:ext cx="1627145" cy="3836577"/>
          </a:xfrm>
          <a:custGeom>
            <a:avLst/>
            <a:gdLst>
              <a:gd name="connsiteX0" fmla="*/ 0 w 1543050"/>
              <a:gd name="connsiteY0" fmla="*/ 0 h 2781300"/>
              <a:gd name="connsiteX1" fmla="*/ 1543050 w 1543050"/>
              <a:gd name="connsiteY1" fmla="*/ 0 h 2781300"/>
              <a:gd name="connsiteX2" fmla="*/ 1543050 w 1543050"/>
              <a:gd name="connsiteY2" fmla="*/ 2781300 h 2781300"/>
              <a:gd name="connsiteX3" fmla="*/ 771525 w 1543050"/>
              <a:gd name="connsiteY3" fmla="*/ 1981368 h 2781300"/>
              <a:gd name="connsiteX4" fmla="*/ 0 w 1543050"/>
              <a:gd name="connsiteY4" fmla="*/ 2781300 h 2781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3050" h="2781300">
                <a:moveTo>
                  <a:pt x="0" y="0"/>
                </a:moveTo>
                <a:lnTo>
                  <a:pt x="1543050" y="0"/>
                </a:lnTo>
                <a:lnTo>
                  <a:pt x="1543050" y="2781300"/>
                </a:lnTo>
                <a:lnTo>
                  <a:pt x="771525" y="1981368"/>
                </a:lnTo>
                <a:lnTo>
                  <a:pt x="0" y="2781300"/>
                </a:lnTo>
                <a:close/>
              </a:path>
            </a:pathLst>
          </a:custGeom>
          <a:solidFill>
            <a:srgbClr val="0E22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735717" y="1575572"/>
            <a:ext cx="4250447" cy="481741"/>
            <a:chOff x="5735630" y="1575319"/>
            <a:chExt cx="4250972" cy="481800"/>
          </a:xfrm>
        </p:grpSpPr>
        <p:sp>
          <p:nvSpPr>
            <p:cNvPr id="9" name="文本框 8"/>
            <p:cNvSpPr txBox="1"/>
            <p:nvPr/>
          </p:nvSpPr>
          <p:spPr>
            <a:xfrm>
              <a:off x="7098730" y="1575319"/>
              <a:ext cx="2887872" cy="480119"/>
            </a:xfrm>
            <a:prstGeom prst="rect">
              <a:avLst/>
            </a:prstGeom>
            <a:noFill/>
          </p:spPr>
          <p:txBody>
            <a:bodyPr wrap="square" rtlCol="0">
              <a:spAutoFit/>
            </a:bodyPr>
            <a:lstStyle/>
            <a:p>
              <a:r>
                <a:rPr lang="zh-CN" altLang="en-US" sz="2530" dirty="0">
                  <a:solidFill>
                    <a:srgbClr val="0E2234"/>
                  </a:solidFill>
                  <a:latin typeface="微软雅黑" panose="020B0503020204020204" pitchFamily="34" charset="-122"/>
                  <a:ea typeface="微软雅黑" panose="020B0503020204020204" pitchFamily="34" charset="-122"/>
                </a:rPr>
                <a:t>背景</a:t>
              </a:r>
              <a:r>
                <a:rPr lang="zh-CN" altLang="en-US" sz="2530" dirty="0">
                  <a:solidFill>
                    <a:srgbClr val="0E2234"/>
                  </a:solidFill>
                  <a:latin typeface="微软雅黑" panose="020B0503020204020204" pitchFamily="34" charset="-122"/>
                  <a:ea typeface="微软雅黑" panose="020B0503020204020204" pitchFamily="34" charset="-122"/>
                </a:rPr>
                <a:t>介绍</a:t>
              </a:r>
              <a:endParaRPr lang="zh-CN" altLang="en-US" sz="2530" dirty="0">
                <a:solidFill>
                  <a:srgbClr val="0E2234"/>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5735630" y="1575320"/>
              <a:ext cx="1145170" cy="481799"/>
            </a:xfrm>
            <a:prstGeom prst="rect">
              <a:avLst/>
            </a:prstGeom>
            <a:noFill/>
          </p:spPr>
          <p:txBody>
            <a:bodyPr wrap="square" rtlCol="0">
              <a:spAutoFit/>
            </a:bodyPr>
            <a:lstStyle/>
            <a:p>
              <a:r>
                <a:rPr lang="en-US" altLang="zh-CN" sz="2530" dirty="0">
                  <a:solidFill>
                    <a:srgbClr val="0E2234"/>
                  </a:solidFill>
                  <a:latin typeface="微软雅黑" panose="020B0503020204020204" pitchFamily="34" charset="-122"/>
                  <a:ea typeface="微软雅黑" panose="020B0503020204020204" pitchFamily="34" charset="-122"/>
                </a:rPr>
                <a:t>Part 1</a:t>
              </a:r>
              <a:endParaRPr lang="zh-CN" altLang="en-US" sz="2530" dirty="0">
                <a:solidFill>
                  <a:srgbClr val="0E2234"/>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flipH="1">
              <a:off x="6843687" y="1655943"/>
              <a:ext cx="174681" cy="325638"/>
            </a:xfrm>
            <a:prstGeom prst="line">
              <a:avLst/>
            </a:prstGeom>
            <a:ln w="25400">
              <a:solidFill>
                <a:srgbClr val="0E2234"/>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5735717" y="2690332"/>
            <a:ext cx="4250447" cy="481740"/>
            <a:chOff x="5735630" y="2690217"/>
            <a:chExt cx="4250972" cy="481799"/>
          </a:xfrm>
        </p:grpSpPr>
        <p:sp>
          <p:nvSpPr>
            <p:cNvPr id="12" name="文本框 11"/>
            <p:cNvSpPr txBox="1"/>
            <p:nvPr/>
          </p:nvSpPr>
          <p:spPr>
            <a:xfrm>
              <a:off x="7098730" y="2690217"/>
              <a:ext cx="2887872" cy="480119"/>
            </a:xfrm>
            <a:prstGeom prst="rect">
              <a:avLst/>
            </a:prstGeom>
            <a:noFill/>
          </p:spPr>
          <p:txBody>
            <a:bodyPr wrap="square" rtlCol="0">
              <a:spAutoFit/>
            </a:bodyPr>
            <a:lstStyle/>
            <a:p>
              <a:r>
                <a:rPr lang="zh-CN" altLang="en-US" sz="2530" dirty="0">
                  <a:solidFill>
                    <a:srgbClr val="0E2234"/>
                  </a:solidFill>
                  <a:latin typeface="微软雅黑" panose="020B0503020204020204" pitchFamily="34" charset="-122"/>
                  <a:ea typeface="微软雅黑" panose="020B0503020204020204" pitchFamily="34" charset="-122"/>
                </a:rPr>
                <a:t>标签设计</a:t>
              </a:r>
              <a:r>
                <a:rPr lang="zh-CN" altLang="en-US" sz="2530" dirty="0">
                  <a:solidFill>
                    <a:srgbClr val="0E2234"/>
                  </a:solidFill>
                  <a:latin typeface="微软雅黑" panose="020B0503020204020204" pitchFamily="34" charset="-122"/>
                  <a:ea typeface="微软雅黑" panose="020B0503020204020204" pitchFamily="34" charset="-122"/>
                </a:rPr>
                <a:t>与识别</a:t>
              </a:r>
              <a:endParaRPr lang="zh-CN" altLang="en-US" sz="2530" dirty="0">
                <a:solidFill>
                  <a:srgbClr val="0E2234"/>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5735630" y="2690217"/>
              <a:ext cx="1145170" cy="481799"/>
            </a:xfrm>
            <a:prstGeom prst="rect">
              <a:avLst/>
            </a:prstGeom>
            <a:noFill/>
          </p:spPr>
          <p:txBody>
            <a:bodyPr wrap="square" rtlCol="0">
              <a:spAutoFit/>
            </a:bodyPr>
            <a:lstStyle/>
            <a:p>
              <a:r>
                <a:rPr lang="en-US" altLang="zh-CN" sz="2530" dirty="0">
                  <a:solidFill>
                    <a:srgbClr val="0E2234"/>
                  </a:solidFill>
                  <a:latin typeface="微软雅黑" panose="020B0503020204020204" pitchFamily="34" charset="-122"/>
                  <a:ea typeface="微软雅黑" panose="020B0503020204020204" pitchFamily="34" charset="-122"/>
                </a:rPr>
                <a:t>Part 2</a:t>
              </a:r>
              <a:endParaRPr lang="zh-CN" altLang="en-US" sz="2530" dirty="0">
                <a:solidFill>
                  <a:srgbClr val="0E2234"/>
                </a:solidFill>
                <a:latin typeface="微软雅黑" panose="020B0503020204020204" pitchFamily="34" charset="-122"/>
                <a:ea typeface="微软雅黑" panose="020B0503020204020204" pitchFamily="34" charset="-122"/>
              </a:endParaRPr>
            </a:p>
          </p:txBody>
        </p:sp>
        <p:cxnSp>
          <p:nvCxnSpPr>
            <p:cNvPr id="14" name="直接连接符 13"/>
            <p:cNvCxnSpPr/>
            <p:nvPr/>
          </p:nvCxnSpPr>
          <p:spPr>
            <a:xfrm flipH="1">
              <a:off x="6843687" y="2770840"/>
              <a:ext cx="174681" cy="325638"/>
            </a:xfrm>
            <a:prstGeom prst="line">
              <a:avLst/>
            </a:prstGeom>
            <a:ln w="25400">
              <a:solidFill>
                <a:srgbClr val="0E2234"/>
              </a:solidFil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5735717" y="3805091"/>
            <a:ext cx="4250447" cy="481741"/>
            <a:chOff x="5735630" y="3805114"/>
            <a:chExt cx="4250972" cy="481800"/>
          </a:xfrm>
        </p:grpSpPr>
        <p:sp>
          <p:nvSpPr>
            <p:cNvPr id="15" name="文本框 14"/>
            <p:cNvSpPr txBox="1"/>
            <p:nvPr/>
          </p:nvSpPr>
          <p:spPr>
            <a:xfrm>
              <a:off x="7098730" y="3805114"/>
              <a:ext cx="2887872" cy="480119"/>
            </a:xfrm>
            <a:prstGeom prst="rect">
              <a:avLst/>
            </a:prstGeom>
            <a:noFill/>
          </p:spPr>
          <p:txBody>
            <a:bodyPr wrap="square" rtlCol="0">
              <a:spAutoFit/>
            </a:bodyPr>
            <a:lstStyle/>
            <a:p>
              <a:r>
                <a:rPr lang="zh-CN" altLang="en-US" sz="2530" dirty="0">
                  <a:solidFill>
                    <a:srgbClr val="0E2234"/>
                  </a:solidFill>
                  <a:latin typeface="微软雅黑" panose="020B0503020204020204" pitchFamily="34" charset="-122"/>
                  <a:ea typeface="微软雅黑" panose="020B0503020204020204" pitchFamily="34" charset="-122"/>
                </a:rPr>
                <a:t>系统测试</a:t>
              </a:r>
              <a:endParaRPr lang="zh-CN" altLang="en-US" sz="2530" dirty="0">
                <a:solidFill>
                  <a:srgbClr val="0E2234"/>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5735630" y="3805115"/>
              <a:ext cx="1145170" cy="481799"/>
            </a:xfrm>
            <a:prstGeom prst="rect">
              <a:avLst/>
            </a:prstGeom>
            <a:noFill/>
          </p:spPr>
          <p:txBody>
            <a:bodyPr wrap="square" rtlCol="0">
              <a:spAutoFit/>
            </a:bodyPr>
            <a:lstStyle/>
            <a:p>
              <a:r>
                <a:rPr lang="en-US" altLang="zh-CN" sz="2530" dirty="0">
                  <a:solidFill>
                    <a:srgbClr val="0E2234"/>
                  </a:solidFill>
                  <a:latin typeface="微软雅黑" panose="020B0503020204020204" pitchFamily="34" charset="-122"/>
                  <a:ea typeface="微软雅黑" panose="020B0503020204020204" pitchFamily="34" charset="-122"/>
                </a:rPr>
                <a:t>Part 3</a:t>
              </a:r>
              <a:endParaRPr lang="zh-CN" altLang="en-US" sz="2530" dirty="0">
                <a:solidFill>
                  <a:srgbClr val="0E2234"/>
                </a:solidFill>
                <a:latin typeface="微软雅黑" panose="020B0503020204020204" pitchFamily="34" charset="-122"/>
                <a:ea typeface="微软雅黑" panose="020B0503020204020204" pitchFamily="34" charset="-122"/>
              </a:endParaRPr>
            </a:p>
          </p:txBody>
        </p:sp>
        <p:cxnSp>
          <p:nvCxnSpPr>
            <p:cNvPr id="18" name="直接连接符 17"/>
            <p:cNvCxnSpPr/>
            <p:nvPr/>
          </p:nvCxnSpPr>
          <p:spPr>
            <a:xfrm flipH="1">
              <a:off x="6843687" y="3885738"/>
              <a:ext cx="174681" cy="325638"/>
            </a:xfrm>
            <a:prstGeom prst="line">
              <a:avLst/>
            </a:prstGeom>
            <a:ln w="25400">
              <a:solidFill>
                <a:srgbClr val="0E2234"/>
              </a:solidFill>
            </a:ln>
          </p:spPr>
          <p:style>
            <a:lnRef idx="1">
              <a:schemeClr val="accent1"/>
            </a:lnRef>
            <a:fillRef idx="0">
              <a:schemeClr val="accent1"/>
            </a:fillRef>
            <a:effectRef idx="0">
              <a:schemeClr val="accent1"/>
            </a:effectRef>
            <a:fontRef idx="minor">
              <a:schemeClr val="tx1"/>
            </a:fontRef>
          </p:style>
        </p:cxnSp>
      </p:grpSp>
      <p:grpSp>
        <p:nvGrpSpPr>
          <p:cNvPr id="7" name="组合 6"/>
          <p:cNvGrpSpPr/>
          <p:nvPr/>
        </p:nvGrpSpPr>
        <p:grpSpPr>
          <a:xfrm>
            <a:off x="5735717" y="4919852"/>
            <a:ext cx="4250447" cy="481740"/>
            <a:chOff x="5735630" y="4920013"/>
            <a:chExt cx="4250972" cy="481799"/>
          </a:xfrm>
        </p:grpSpPr>
        <p:sp>
          <p:nvSpPr>
            <p:cNvPr id="19" name="文本框 18"/>
            <p:cNvSpPr txBox="1"/>
            <p:nvPr/>
          </p:nvSpPr>
          <p:spPr>
            <a:xfrm>
              <a:off x="7098730" y="4920013"/>
              <a:ext cx="2887872" cy="480119"/>
            </a:xfrm>
            <a:prstGeom prst="rect">
              <a:avLst/>
            </a:prstGeom>
            <a:noFill/>
          </p:spPr>
          <p:txBody>
            <a:bodyPr wrap="square" rtlCol="0">
              <a:spAutoFit/>
            </a:bodyPr>
            <a:lstStyle/>
            <a:p>
              <a:r>
                <a:rPr lang="zh-CN" altLang="en-US" sz="2530" dirty="0">
                  <a:solidFill>
                    <a:srgbClr val="0E2234"/>
                  </a:solidFill>
                  <a:latin typeface="微软雅黑" panose="020B0503020204020204" pitchFamily="34" charset="-122"/>
                  <a:ea typeface="微软雅黑" panose="020B0503020204020204" pitchFamily="34" charset="-122"/>
                </a:rPr>
                <a:t>总结与</a:t>
              </a:r>
              <a:r>
                <a:rPr lang="zh-CN" altLang="en-US" sz="2530" dirty="0">
                  <a:solidFill>
                    <a:srgbClr val="0E2234"/>
                  </a:solidFill>
                  <a:latin typeface="微软雅黑" panose="020B0503020204020204" pitchFamily="34" charset="-122"/>
                  <a:ea typeface="微软雅黑" panose="020B0503020204020204" pitchFamily="34" charset="-122"/>
                </a:rPr>
                <a:t>展望</a:t>
              </a:r>
              <a:endParaRPr lang="zh-CN" altLang="en-US" sz="2530" dirty="0">
                <a:solidFill>
                  <a:srgbClr val="0E2234"/>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5735630" y="4920013"/>
              <a:ext cx="1145170" cy="481799"/>
            </a:xfrm>
            <a:prstGeom prst="rect">
              <a:avLst/>
            </a:prstGeom>
            <a:noFill/>
          </p:spPr>
          <p:txBody>
            <a:bodyPr wrap="square" rtlCol="0">
              <a:spAutoFit/>
            </a:bodyPr>
            <a:lstStyle/>
            <a:p>
              <a:r>
                <a:rPr lang="en-US" altLang="zh-CN" sz="2530" dirty="0">
                  <a:solidFill>
                    <a:srgbClr val="0E2234"/>
                  </a:solidFill>
                  <a:latin typeface="微软雅黑" panose="020B0503020204020204" pitchFamily="34" charset="-122"/>
                  <a:ea typeface="微软雅黑" panose="020B0503020204020204" pitchFamily="34" charset="-122"/>
                </a:rPr>
                <a:t>Part 4</a:t>
              </a:r>
              <a:endParaRPr lang="zh-CN" altLang="en-US" sz="2530" dirty="0">
                <a:solidFill>
                  <a:srgbClr val="0E2234"/>
                </a:solidFill>
                <a:latin typeface="微软雅黑" panose="020B0503020204020204" pitchFamily="34" charset="-122"/>
                <a:ea typeface="微软雅黑" panose="020B0503020204020204" pitchFamily="34" charset="-122"/>
              </a:endParaRPr>
            </a:p>
          </p:txBody>
        </p:sp>
        <p:cxnSp>
          <p:nvCxnSpPr>
            <p:cNvPr id="22" name="直接连接符 21"/>
            <p:cNvCxnSpPr/>
            <p:nvPr/>
          </p:nvCxnSpPr>
          <p:spPr>
            <a:xfrm flipH="1">
              <a:off x="6843687" y="5000636"/>
              <a:ext cx="174681" cy="325638"/>
            </a:xfrm>
            <a:prstGeom prst="line">
              <a:avLst/>
            </a:prstGeom>
            <a:ln w="25400">
              <a:solidFill>
                <a:srgbClr val="0E2234"/>
              </a:solidFill>
            </a:ln>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a:off x="2338354" y="1495221"/>
            <a:ext cx="1645336" cy="871221"/>
          </a:xfrm>
          <a:prstGeom prst="rect">
            <a:avLst/>
          </a:prstGeom>
          <a:noFill/>
        </p:spPr>
        <p:txBody>
          <a:bodyPr wrap="square" rtlCol="0">
            <a:spAutoFit/>
          </a:bodyPr>
          <a:lstStyle/>
          <a:p>
            <a:pPr algn="ctr"/>
            <a:r>
              <a:rPr lang="zh-CN" altLang="en-US" sz="5060" spc="316" dirty="0">
                <a:solidFill>
                  <a:schemeClr val="bg1"/>
                </a:solidFill>
                <a:latin typeface="微软雅黑" panose="020B0503020204020204" pitchFamily="34" charset="-122"/>
                <a:ea typeface="微软雅黑" panose="020B0503020204020204" pitchFamily="34" charset="-122"/>
              </a:rPr>
              <a:t>目录</a:t>
            </a:r>
            <a:endParaRPr lang="zh-CN" altLang="en-US" sz="5060" spc="316" dirty="0">
              <a:solidFill>
                <a:schemeClr val="bg1"/>
              </a:solidFill>
              <a:latin typeface="微软雅黑" panose="020B0503020204020204" pitchFamily="34" charset="-122"/>
              <a:ea typeface="微软雅黑" panose="020B0503020204020204" pitchFamily="34" charset="-122"/>
            </a:endParaRPr>
          </a:p>
        </p:txBody>
      </p:sp>
      <p:sp>
        <p:nvSpPr>
          <p:cNvPr id="25" name="矩形 24"/>
          <p:cNvSpPr/>
          <p:nvPr/>
        </p:nvSpPr>
        <p:spPr>
          <a:xfrm>
            <a:off x="1148" y="5903151"/>
            <a:ext cx="4439495" cy="206624"/>
          </a:xfrm>
          <a:prstGeom prst="rect">
            <a:avLst/>
          </a:prstGeom>
          <a:solidFill>
            <a:srgbClr val="0E2234"/>
          </a:solidFill>
          <a:ln>
            <a:noFill/>
          </a:ln>
          <a:effectLst>
            <a:outerShdw blurRad="190500" sx="101000" sy="101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8427266" y="5905563"/>
            <a:ext cx="4439495" cy="206624"/>
          </a:xfrm>
          <a:prstGeom prst="rect">
            <a:avLst/>
          </a:prstGeom>
          <a:solidFill>
            <a:srgbClr val="0E2234"/>
          </a:solidFill>
          <a:ln>
            <a:noFill/>
          </a:ln>
          <a:effectLst>
            <a:outerShdw blurRad="190500" sx="101000" sy="101000" algn="c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bldLst>
      <p:bldP spid="4" grpId="0" animBg="1"/>
      <p:bldP spid="5" grpId="0" animBg="1"/>
      <p:bldP spid="8" grpId="0" animBg="1"/>
      <p:bldP spid="23" grpId="0"/>
      <p:bldP spid="25" grpId="0" animBg="1"/>
      <p:bldP spid="2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系统测试</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1056640"/>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时域滤波法测量结果</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2" name="文本框 1"/>
          <p:cNvSpPr txBox="1"/>
          <p:nvPr/>
        </p:nvSpPr>
        <p:spPr>
          <a:xfrm>
            <a:off x="4645025" y="5339715"/>
            <a:ext cx="3956685"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利用</a:t>
            </a:r>
            <a:r>
              <a:rPr lang="zh-CN"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时域滤波</a:t>
            </a:r>
            <a:r>
              <a:rPr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法时，终端运行结果示意图</a:t>
            </a:r>
            <a:endParaRPr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0" name="图片 30" descr="8071621845705_.pic_hd"/>
          <p:cNvPicPr>
            <a:picLocks noChangeAspect="1"/>
          </p:cNvPicPr>
          <p:nvPr/>
        </p:nvPicPr>
        <p:blipFill>
          <a:blip r:embed="rId1"/>
          <a:srcRect l="20434" t="62345" r="33261" b="12322"/>
          <a:stretch>
            <a:fillRect/>
          </a:stretch>
        </p:blipFill>
        <p:spPr>
          <a:xfrm>
            <a:off x="2345055" y="2130425"/>
            <a:ext cx="8730615" cy="268732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系统测试</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1056640"/>
            <a:ext cx="383603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时域滤波法测量结果</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——准确度</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2" name="文本框 1"/>
          <p:cNvSpPr txBox="1"/>
          <p:nvPr/>
        </p:nvSpPr>
        <p:spPr>
          <a:xfrm>
            <a:off x="2073275" y="5650230"/>
            <a:ext cx="3956685"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zh-CN"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识别准确度</a:t>
            </a:r>
            <a:endParaRPr lang="zh-CN"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文本框 7"/>
          <p:cNvSpPr txBox="1"/>
          <p:nvPr/>
        </p:nvSpPr>
        <p:spPr>
          <a:xfrm>
            <a:off x="7598410" y="1972310"/>
            <a:ext cx="4548505" cy="3415030"/>
          </a:xfrm>
          <a:prstGeom prst="rect">
            <a:avLst/>
          </a:prstGeom>
        </p:spPr>
        <p:style>
          <a:lnRef idx="2">
            <a:schemeClr val="accent1"/>
          </a:lnRef>
          <a:fillRef idx="1">
            <a:schemeClr val="lt1"/>
          </a:fillRef>
          <a:effectRef idx="0">
            <a:schemeClr val="accent1"/>
          </a:effectRef>
          <a:fontRef idx="minor">
            <a:schemeClr val="dk1"/>
          </a:fontRef>
        </p:style>
        <p:txBody>
          <a:bodyPr wrap="square" rtlCol="0" anchor="t">
            <a:spAutoFit/>
          </a:bodyPr>
          <a:p>
            <a:pPr marL="342900" indent="-342900" algn="just">
              <a:lnSpc>
                <a:spcPct val="120000"/>
              </a:lnSpc>
              <a:spcBef>
                <a:spcPts val="0"/>
              </a:spcBef>
              <a:spcAft>
                <a:spcPts val="0"/>
              </a:spcAft>
              <a:buFont typeface="Arial" panose="020B0604020202020204" pitchFamily="34" charset="0"/>
              <a:buChar char="•"/>
            </a:pPr>
            <a:r>
              <a:rPr lang="zh-CN" altLang="en-US" sz="20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rPr>
              <a:t>识别准确度高的几个标签（shift4，shift8）的波谷对应的频率点中最高的频率值偏高。</a:t>
            </a:r>
            <a:endParaRPr lang="zh-CN" altLang="en-US" sz="20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20000"/>
              </a:lnSpc>
              <a:spcBef>
                <a:spcPts val="0"/>
              </a:spcBef>
              <a:spcAft>
                <a:spcPts val="0"/>
              </a:spcAft>
              <a:buFont typeface="Arial" panose="020B0604020202020204" pitchFamily="34" charset="0"/>
              <a:buChar char="•"/>
            </a:pPr>
            <a:r>
              <a:rPr lang="zh-CN" altLang="en-US" sz="20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rPr>
              <a:t>这应该是由于目前用于提取有效谐振信号的时间窗口更倾向于提取出高频段中，偏高频的波谷。</a:t>
            </a:r>
            <a:endParaRPr lang="zh-CN" altLang="en-US" sz="20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20000"/>
              </a:lnSpc>
              <a:spcBef>
                <a:spcPts val="0"/>
              </a:spcBef>
              <a:spcAft>
                <a:spcPts val="0"/>
              </a:spcAft>
              <a:buFont typeface="Arial" panose="020B0604020202020204" pitchFamily="34" charset="0"/>
              <a:buChar char="•"/>
            </a:pPr>
            <a:r>
              <a:rPr lang="zh-CN" altLang="en-US" sz="20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rPr>
              <a:t>所以，最高的频率值偏高的标签在识别时更占优势，标签识别的准确度也更高。</a:t>
            </a:r>
            <a:endParaRPr lang="zh-CN" altLang="en-US" sz="20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aphicFrame>
        <p:nvGraphicFramePr>
          <p:cNvPr id="26" name="图表 1"/>
          <p:cNvGraphicFramePr/>
          <p:nvPr/>
        </p:nvGraphicFramePr>
        <p:xfrm>
          <a:off x="1010920" y="1845310"/>
          <a:ext cx="6081395" cy="354203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系统测试</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1343660"/>
            <a:ext cx="4417060"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视频</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pic>
        <p:nvPicPr>
          <p:cNvPr id="2" name="demo">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821180" y="1343660"/>
            <a:ext cx="9338945" cy="483298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2"/>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系统测试</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1343660"/>
            <a:ext cx="4417060"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结论</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8" name="文本框 7"/>
          <p:cNvSpPr txBox="1"/>
          <p:nvPr/>
        </p:nvSpPr>
        <p:spPr>
          <a:xfrm>
            <a:off x="886460" y="1960245"/>
            <a:ext cx="9086215" cy="1124585"/>
          </a:xfrm>
          <a:prstGeom prst="rect">
            <a:avLst/>
          </a:prstGeom>
        </p:spPr>
        <p:style>
          <a:lnRef idx="2">
            <a:schemeClr val="accent1"/>
          </a:lnRef>
          <a:fillRef idx="1">
            <a:schemeClr val="lt1"/>
          </a:fillRef>
          <a:effectRef idx="0">
            <a:schemeClr val="accent1"/>
          </a:effectRef>
          <a:fontRef idx="minor">
            <a:schemeClr val="dk1"/>
          </a:fontRef>
        </p:style>
        <p:txBody>
          <a:bodyPr wrap="square" rtlCol="0" anchor="t">
            <a:spAutoFit/>
          </a:bodyPr>
          <a:p>
            <a:pPr marL="342900" indent="-342900" algn="just">
              <a:lnSpc>
                <a:spcPct val="120000"/>
              </a:lnSpc>
              <a:spcBef>
                <a:spcPts val="0"/>
              </a:spcBef>
              <a:spcAft>
                <a:spcPts val="0"/>
              </a:spcAft>
              <a:buFont typeface="Arial" panose="020B0604020202020204" pitchFamily="34" charset="0"/>
              <a:buChar char="•"/>
            </a:pPr>
            <a:r>
              <a:rPr lang="zh-CN" altLang="en-US" sz="28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rPr>
              <a:t>两种方法都可以在实验室环境下</a:t>
            </a:r>
            <a:r>
              <a:rPr lang="zh-CN" altLang="en-US" sz="2800" b="1"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rPr>
              <a:t>实现标签识别</a:t>
            </a:r>
            <a:r>
              <a:rPr lang="zh-CN" altLang="en-US" sz="28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sz="28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20000"/>
              </a:lnSpc>
              <a:spcBef>
                <a:spcPts val="0"/>
              </a:spcBef>
              <a:spcAft>
                <a:spcPts val="0"/>
              </a:spcAft>
              <a:buFont typeface="Arial" panose="020B0604020202020204" pitchFamily="34" charset="0"/>
              <a:buChar char="•"/>
            </a:pPr>
            <a:endParaRPr lang="zh-CN" altLang="en-US" sz="28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文本框 4"/>
          <p:cNvSpPr txBox="1"/>
          <p:nvPr/>
        </p:nvSpPr>
        <p:spPr>
          <a:xfrm>
            <a:off x="886460" y="3472815"/>
            <a:ext cx="9126855" cy="1124585"/>
          </a:xfrm>
          <a:prstGeom prst="rect">
            <a:avLst/>
          </a:prstGeom>
        </p:spPr>
        <p:style>
          <a:lnRef idx="2">
            <a:schemeClr val="accent1"/>
          </a:lnRef>
          <a:fillRef idx="1">
            <a:schemeClr val="lt1"/>
          </a:fillRef>
          <a:effectRef idx="0">
            <a:schemeClr val="accent1"/>
          </a:effectRef>
          <a:fontRef idx="minor">
            <a:schemeClr val="dk1"/>
          </a:fontRef>
        </p:style>
        <p:txBody>
          <a:bodyPr wrap="square" rtlCol="0" anchor="t">
            <a:spAutoFit/>
          </a:bodyPr>
          <a:p>
            <a:pPr marL="342900" indent="-342900" algn="just">
              <a:lnSpc>
                <a:spcPct val="120000"/>
              </a:lnSpc>
              <a:spcBef>
                <a:spcPts val="0"/>
              </a:spcBef>
              <a:spcAft>
                <a:spcPts val="0"/>
              </a:spcAft>
              <a:buFont typeface="Arial" panose="020B0604020202020204" pitchFamily="34" charset="0"/>
              <a:buChar char="•"/>
            </a:pPr>
            <a:r>
              <a:rPr lang="zh-CN" altLang="en-US" sz="28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rPr>
              <a:t>频域相消法：准确度高、鲁棒性强。</a:t>
            </a:r>
            <a:endParaRPr lang="zh-CN" altLang="en-US" sz="28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20000"/>
              </a:lnSpc>
              <a:spcBef>
                <a:spcPts val="0"/>
              </a:spcBef>
              <a:spcAft>
                <a:spcPts val="0"/>
              </a:spcAft>
              <a:buFont typeface="Arial" panose="020B0604020202020204" pitchFamily="34" charset="0"/>
              <a:buChar char="•"/>
            </a:pPr>
            <a:endParaRPr lang="zh-CN" altLang="en-US" sz="28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文本框 5"/>
          <p:cNvSpPr txBox="1"/>
          <p:nvPr/>
        </p:nvSpPr>
        <p:spPr>
          <a:xfrm>
            <a:off x="886460" y="4984750"/>
            <a:ext cx="9138920" cy="1124585"/>
          </a:xfrm>
          <a:prstGeom prst="rect">
            <a:avLst/>
          </a:prstGeom>
        </p:spPr>
        <p:style>
          <a:lnRef idx="2">
            <a:schemeClr val="accent1"/>
          </a:lnRef>
          <a:fillRef idx="1">
            <a:schemeClr val="lt1"/>
          </a:fillRef>
          <a:effectRef idx="0">
            <a:schemeClr val="accent1"/>
          </a:effectRef>
          <a:fontRef idx="minor">
            <a:schemeClr val="dk1"/>
          </a:fontRef>
        </p:style>
        <p:txBody>
          <a:bodyPr wrap="square" rtlCol="0" anchor="t">
            <a:spAutoFit/>
          </a:bodyPr>
          <a:p>
            <a:pPr marL="342900" indent="-342900" algn="just">
              <a:lnSpc>
                <a:spcPct val="120000"/>
              </a:lnSpc>
              <a:spcBef>
                <a:spcPts val="0"/>
              </a:spcBef>
              <a:spcAft>
                <a:spcPts val="0"/>
              </a:spcAft>
              <a:buFont typeface="Arial" panose="020B0604020202020204" pitchFamily="34" charset="0"/>
              <a:buChar char="•"/>
            </a:pPr>
            <a:r>
              <a:rPr lang="zh-CN" altLang="en-US" sz="28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rPr>
              <a:t>时域滤波法：操作简单，准确度尚可。</a:t>
            </a:r>
            <a:endParaRPr lang="zh-CN" altLang="en-US" sz="28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marL="342900" indent="-342900" algn="just">
              <a:lnSpc>
                <a:spcPct val="120000"/>
              </a:lnSpc>
              <a:spcBef>
                <a:spcPts val="0"/>
              </a:spcBef>
              <a:spcAft>
                <a:spcPts val="0"/>
              </a:spcAft>
              <a:buFont typeface="Arial" panose="020B0604020202020204" pitchFamily="34" charset="0"/>
              <a:buChar char="•"/>
            </a:pPr>
            <a:endParaRPr lang="zh-CN" altLang="en-US" sz="2800" smtClean="0">
              <a:solidFill>
                <a:schemeClr val="accent2">
                  <a:lumMod val="90000"/>
                  <a:lumOff val="1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147" y="448"/>
            <a:ext cx="12875857" cy="7231757"/>
          </a:xfrm>
          <a:prstGeom prst="rect">
            <a:avLst/>
          </a:prstGeom>
          <a:solidFill>
            <a:srgbClr val="BDD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983636" y="448"/>
            <a:ext cx="4891480" cy="7231757"/>
          </a:xfrm>
          <a:prstGeom prst="rect">
            <a:avLst/>
          </a:prstGeom>
          <a:solidFill>
            <a:srgbClr val="0E22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4772098" y="1165565"/>
            <a:ext cx="3314556" cy="2428955"/>
          </a:xfrm>
          <a:prstGeom prst="rect">
            <a:avLst/>
          </a:prstGeom>
          <a:noFill/>
        </p:spPr>
        <p:txBody>
          <a:bodyPr wrap="square" rtlCol="0">
            <a:spAutoFit/>
          </a:bodyPr>
          <a:lstStyle/>
          <a:p>
            <a:r>
              <a:rPr lang="en-US" altLang="zh-CN" sz="7590" dirty="0">
                <a:solidFill>
                  <a:schemeClr val="bg1"/>
                </a:solidFill>
                <a:latin typeface="Arial" panose="020B0604020202020204" pitchFamily="34" charset="0"/>
                <a:ea typeface="+mj-ea"/>
                <a:cs typeface="Arial" panose="020B0604020202020204" pitchFamily="34" charset="0"/>
              </a:rPr>
              <a:t>PART</a:t>
            </a:r>
            <a:r>
              <a:rPr lang="en-US" altLang="zh-CN" sz="7590" dirty="0">
                <a:solidFill>
                  <a:schemeClr val="bg1"/>
                </a:solidFill>
                <a:latin typeface="Arabic Typesetting" panose="03020402040406030203" pitchFamily="66" charset="-78"/>
                <a:ea typeface="+mj-ea"/>
                <a:cs typeface="Arabic Typesetting" panose="03020402040406030203" pitchFamily="66" charset="-78"/>
              </a:rPr>
              <a:t> </a:t>
            </a:r>
            <a:r>
              <a:rPr lang="en-US" altLang="zh-CN" sz="7590" dirty="0">
                <a:solidFill>
                  <a:schemeClr val="bg1"/>
                </a:solidFill>
                <a:latin typeface="+mj-ea"/>
                <a:ea typeface="+mj-ea"/>
              </a:rPr>
              <a:t> </a:t>
            </a:r>
            <a:endParaRPr lang="en-US" altLang="zh-CN" sz="7590" dirty="0">
              <a:solidFill>
                <a:schemeClr val="bg1"/>
              </a:solidFill>
              <a:latin typeface="+mj-ea"/>
              <a:ea typeface="+mj-ea"/>
            </a:endParaRPr>
          </a:p>
          <a:p>
            <a:r>
              <a:rPr lang="en-US" altLang="zh-CN" sz="7590" dirty="0" smtClean="0">
                <a:solidFill>
                  <a:schemeClr val="bg1"/>
                </a:solidFill>
                <a:latin typeface="Arial" panose="020B0604020202020204" pitchFamily="34" charset="0"/>
                <a:ea typeface="+mj-ea"/>
                <a:cs typeface="Arial" panose="020B0604020202020204" pitchFamily="34" charset="0"/>
              </a:rPr>
              <a:t>4</a:t>
            </a:r>
            <a:endParaRPr lang="zh-CN" altLang="en-US" sz="7590" dirty="0">
              <a:solidFill>
                <a:schemeClr val="bg1"/>
              </a:solidFill>
              <a:latin typeface="Arial" panose="020B0604020202020204" pitchFamily="34" charset="0"/>
              <a:ea typeface="+mj-ea"/>
              <a:cs typeface="Arial" panose="020B0604020202020204" pitchFamily="34" charset="0"/>
            </a:endParaRPr>
          </a:p>
        </p:txBody>
      </p:sp>
      <p:sp>
        <p:nvSpPr>
          <p:cNvPr id="14" name="矩形 13"/>
          <p:cNvSpPr/>
          <p:nvPr/>
        </p:nvSpPr>
        <p:spPr>
          <a:xfrm>
            <a:off x="1918818" y="3516025"/>
            <a:ext cx="9021114" cy="2165899"/>
          </a:xfrm>
          <a:prstGeom prst="rect">
            <a:avLst/>
          </a:prstGeom>
          <a:solidFill>
            <a:schemeClr val="bg1">
              <a:alpha val="94000"/>
            </a:schemeClr>
          </a:solidFill>
          <a:ln>
            <a:noFill/>
          </a:ln>
          <a:effectLst>
            <a:outerShdw blurRad="279400" sx="103000" sy="103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p:cNvSpPr txBox="1"/>
          <p:nvPr/>
        </p:nvSpPr>
        <p:spPr>
          <a:xfrm>
            <a:off x="2883807" y="4063466"/>
            <a:ext cx="7091139" cy="1064895"/>
          </a:xfrm>
          <a:prstGeom prst="rect">
            <a:avLst/>
          </a:prstGeom>
          <a:noFill/>
        </p:spPr>
        <p:txBody>
          <a:bodyPr wrap="square" rtlCol="0">
            <a:spAutoFit/>
          </a:bodyPr>
          <a:lstStyle/>
          <a:p>
            <a:pPr algn="ctr"/>
            <a:r>
              <a:rPr lang="zh-CN" altLang="en-US" sz="6325" spc="316" dirty="0">
                <a:solidFill>
                  <a:srgbClr val="0E2234"/>
                </a:solidFill>
                <a:latin typeface="微软雅黑" panose="020B0503020204020204" pitchFamily="34" charset="-122"/>
                <a:ea typeface="微软雅黑" panose="020B0503020204020204" pitchFamily="34" charset="-122"/>
              </a:rPr>
              <a:t>总结</a:t>
            </a:r>
            <a:r>
              <a:rPr lang="zh-CN" altLang="en-US" sz="6325" spc="316" dirty="0">
                <a:solidFill>
                  <a:srgbClr val="0E2234"/>
                </a:solidFill>
                <a:latin typeface="微软雅黑" panose="020B0503020204020204" pitchFamily="34" charset="-122"/>
                <a:ea typeface="微软雅黑" panose="020B0503020204020204" pitchFamily="34" charset="-122"/>
              </a:rPr>
              <a:t>与展望</a:t>
            </a:r>
            <a:endParaRPr lang="zh-CN" altLang="en-US" sz="6325" spc="316" dirty="0">
              <a:solidFill>
                <a:srgbClr val="0E2234"/>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bldLst>
      <p:bldP spid="8" grpId="0" bldLvl="0" animBg="1"/>
      <p:bldP spid="21" grpId="0" bldLvl="0" animBg="1"/>
      <p:bldP spid="13" grpId="0"/>
      <p:bldP spid="14" grpId="0" bldLvl="0" animBg="1"/>
      <p:bldP spid="1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7"/>
          <p:cNvSpPr>
            <a:spLocks noChangeArrowheads="1"/>
          </p:cNvSpPr>
          <p:nvPr/>
        </p:nvSpPr>
        <p:spPr bwMode="auto">
          <a:xfrm rot="18900000">
            <a:off x="1797685" y="4518660"/>
            <a:ext cx="1383665" cy="1384300"/>
          </a:xfrm>
          <a:prstGeom prst="rect">
            <a:avLst/>
          </a:prstGeom>
          <a:solidFill>
            <a:schemeClr val="accent2"/>
          </a:solidFill>
          <a:ln w="6350">
            <a:solidFill>
              <a:schemeClr val="bg1"/>
            </a:solidFill>
            <a:miter lim="800000"/>
          </a:ln>
          <a:effectLst/>
        </p:spPr>
        <p:txBody>
          <a:bodyPr wrap="none" lIns="0" tIns="0" rIns="0" bIns="0" anchor="ctr"/>
          <a:lstStyle>
            <a:defPPr>
              <a:defRPr lang="en-US"/>
            </a:defPPr>
            <a:lvl1pPr algn="l" rtl="0" eaLnBrk="0" fontAlgn="base" hangingPunct="0">
              <a:spcBef>
                <a:spcPct val="0"/>
              </a:spcBef>
              <a:spcAft>
                <a:spcPct val="0"/>
              </a:spcAft>
              <a:defRPr sz="1300" b="1" kern="1200">
                <a:solidFill>
                  <a:srgbClr val="000000"/>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sz="1300" b="1" kern="1200">
                <a:solidFill>
                  <a:srgbClr val="000000"/>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sz="1300" b="1" kern="1200">
                <a:solidFill>
                  <a:srgbClr val="000000"/>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sz="1300" b="1" kern="1200">
                <a:solidFill>
                  <a:srgbClr val="000000"/>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sz="1300" b="1" kern="1200">
                <a:solidFill>
                  <a:srgbClr val="000000"/>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300" b="1" kern="1200">
                <a:solidFill>
                  <a:srgbClr val="000000"/>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300" b="1" kern="1200">
                <a:solidFill>
                  <a:srgbClr val="000000"/>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300" b="1" kern="1200">
                <a:solidFill>
                  <a:srgbClr val="000000"/>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300" b="1" kern="1200">
                <a:solidFill>
                  <a:srgbClr val="000000"/>
                </a:solidFill>
                <a:latin typeface="Arial" panose="020B0604020202020204" pitchFamily="34" charset="0"/>
                <a:ea typeface="宋体" panose="02010600030101010101" pitchFamily="2" charset="-122"/>
                <a:cs typeface="+mn-cs"/>
              </a:defRPr>
            </a:lvl9pPr>
          </a:lstStyle>
          <a:p>
            <a:pPr algn="ctr" defTabSz="1145540">
              <a:lnSpc>
                <a:spcPct val="120000"/>
              </a:lnSpc>
              <a:defRPr/>
            </a:pP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grpSp>
        <p:nvGrpSpPr>
          <p:cNvPr id="3" name="组合 2"/>
          <p:cNvGrpSpPr/>
          <p:nvPr/>
        </p:nvGrpSpPr>
        <p:grpSpPr>
          <a:xfrm>
            <a:off x="1797685" y="1624330"/>
            <a:ext cx="1383665" cy="1384300"/>
            <a:chOff x="4503" y="4207"/>
            <a:chExt cx="2179" cy="2180"/>
          </a:xfrm>
        </p:grpSpPr>
        <p:sp>
          <p:nvSpPr>
            <p:cNvPr id="8" name="Rectangle 6"/>
            <p:cNvSpPr>
              <a:spLocks noChangeArrowheads="1"/>
            </p:cNvSpPr>
            <p:nvPr/>
          </p:nvSpPr>
          <p:spPr bwMode="auto">
            <a:xfrm rot="18900000">
              <a:off x="4503" y="4207"/>
              <a:ext cx="2179" cy="2180"/>
            </a:xfrm>
            <a:prstGeom prst="rect">
              <a:avLst/>
            </a:prstGeom>
            <a:solidFill>
              <a:schemeClr val="accent1"/>
            </a:solidFill>
            <a:ln w="6350">
              <a:solidFill>
                <a:schemeClr val="bg1"/>
              </a:solidFill>
              <a:miter lim="800000"/>
            </a:ln>
            <a:effectLst/>
          </p:spPr>
          <p:txBody>
            <a:bodyPr wrap="none" lIns="0" tIns="0" rIns="0" bIns="0" anchor="ctr"/>
            <a:lstStyle>
              <a:defPPr>
                <a:defRPr lang="en-US"/>
              </a:defPPr>
              <a:lvl1pPr algn="l" rtl="0" eaLnBrk="0" fontAlgn="base" hangingPunct="0">
                <a:spcBef>
                  <a:spcPct val="0"/>
                </a:spcBef>
                <a:spcAft>
                  <a:spcPct val="0"/>
                </a:spcAft>
                <a:defRPr sz="1300" b="1" kern="1200">
                  <a:solidFill>
                    <a:srgbClr val="000000"/>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sz="1300" b="1" kern="1200">
                  <a:solidFill>
                    <a:srgbClr val="000000"/>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sz="1300" b="1" kern="1200">
                  <a:solidFill>
                    <a:srgbClr val="000000"/>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sz="1300" b="1" kern="1200">
                  <a:solidFill>
                    <a:srgbClr val="000000"/>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sz="1300" b="1" kern="1200">
                  <a:solidFill>
                    <a:srgbClr val="000000"/>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300" b="1" kern="1200">
                  <a:solidFill>
                    <a:srgbClr val="000000"/>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300" b="1" kern="1200">
                  <a:solidFill>
                    <a:srgbClr val="000000"/>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300" b="1" kern="1200">
                  <a:solidFill>
                    <a:srgbClr val="000000"/>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300" b="1" kern="1200">
                  <a:solidFill>
                    <a:srgbClr val="000000"/>
                  </a:solidFill>
                  <a:latin typeface="Arial" panose="020B0604020202020204" pitchFamily="34" charset="0"/>
                  <a:ea typeface="宋体" panose="02010600030101010101" pitchFamily="2" charset="-122"/>
                  <a:cs typeface="+mn-cs"/>
                </a:defRPr>
              </a:lvl9pPr>
            </a:lstStyle>
            <a:p>
              <a:pPr algn="ctr" defTabSz="1145540">
                <a:lnSpc>
                  <a:spcPct val="120000"/>
                </a:lnSpc>
                <a:defRPr/>
              </a:pP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1"/>
            <p:cNvSpPr txBox="1">
              <a:spLocks noChangeArrowheads="1"/>
            </p:cNvSpPr>
            <p:nvPr/>
          </p:nvSpPr>
          <p:spPr bwMode="auto">
            <a:xfrm flipH="1">
              <a:off x="4674" y="5006"/>
              <a:ext cx="1837" cy="581"/>
            </a:xfrm>
            <a:prstGeom prst="rect">
              <a:avLst/>
            </a:prstGeom>
            <a:noFill/>
            <a:ln>
              <a:noFill/>
            </a:ln>
            <a:effectLst/>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rPr>
                <a:t>标签设计</a:t>
              </a:r>
              <a:endPar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1" name="TextBox 11"/>
          <p:cNvSpPr txBox="1">
            <a:spLocks noChangeArrowheads="1"/>
          </p:cNvSpPr>
          <p:nvPr/>
        </p:nvSpPr>
        <p:spPr bwMode="auto">
          <a:xfrm flipH="1">
            <a:off x="1971040" y="5026025"/>
            <a:ext cx="1036955" cy="368935"/>
          </a:xfrm>
          <a:prstGeom prst="rect">
            <a:avLst/>
          </a:prstGeom>
          <a:noFill/>
          <a:ln>
            <a:noFill/>
          </a:ln>
          <a:effectLst/>
        </p:spPr>
        <p:txBody>
          <a:bodyPr wrap="square" lIns="0" tIns="0" rIns="0" bIns="0" anchor="t"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rPr>
              <a:t>标签识别</a:t>
            </a:r>
            <a:endPar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总结</a:t>
            </a:r>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与展望</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左大括号 3"/>
          <p:cNvSpPr/>
          <p:nvPr/>
        </p:nvSpPr>
        <p:spPr>
          <a:xfrm>
            <a:off x="3837305" y="1240155"/>
            <a:ext cx="791845" cy="208788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24" name="组合 23"/>
          <p:cNvGrpSpPr/>
          <p:nvPr/>
        </p:nvGrpSpPr>
        <p:grpSpPr>
          <a:xfrm>
            <a:off x="4929505" y="965835"/>
            <a:ext cx="1945640" cy="553720"/>
            <a:chOff x="7763" y="1521"/>
            <a:chExt cx="3064" cy="872"/>
          </a:xfrm>
        </p:grpSpPr>
        <p:sp>
          <p:nvSpPr>
            <p:cNvPr id="53" name="Shape 1725"/>
            <p:cNvSpPr/>
            <p:nvPr/>
          </p:nvSpPr>
          <p:spPr>
            <a:xfrm>
              <a:off x="7763" y="1521"/>
              <a:ext cx="3064" cy="872"/>
            </a:xfrm>
            <a:prstGeom prst="roundRect">
              <a:avLst>
                <a:gd name="adj" fmla="val 50000"/>
              </a:avLst>
            </a:prstGeom>
            <a:solidFill>
              <a:srgbClr val="F7F7FA"/>
            </a:solidFill>
            <a:ln w="12700">
              <a:solidFill>
                <a:srgbClr val="A6AAA9"/>
              </a:solidFill>
              <a:miter lim="400000"/>
            </a:ln>
          </p:spPr>
          <p:txBody>
            <a:bodyPr lIns="17447" tIns="17447" rIns="17447" bIns="17447" anchor="ctr"/>
            <a:p>
              <a:pPr>
                <a:lnSpc>
                  <a:spcPct val="120000"/>
                </a:lnSpc>
              </a:pPr>
              <a:endParaRPr>
                <a:solidFill>
                  <a:srgbClr val="53585F"/>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文本框 4"/>
            <p:cNvSpPr txBox="1"/>
            <p:nvPr/>
          </p:nvSpPr>
          <p:spPr>
            <a:xfrm>
              <a:off x="8227" y="1668"/>
              <a:ext cx="2213" cy="580"/>
            </a:xfrm>
            <a:prstGeom prst="rect">
              <a:avLst/>
            </a:prstGeom>
            <a:noFill/>
          </p:spPr>
          <p:txBody>
            <a:bodyPr wrap="square" rtlCol="0">
              <a:spAutoFit/>
            </a:bodyPr>
            <a:p>
              <a:pPr algn="ctr"/>
              <a:r>
                <a:rPr lang="zh-CN" altLang="en-US">
                  <a:solidFill>
                    <a:schemeClr val="accent2">
                      <a:lumMod val="90000"/>
                      <a:lumOff val="10000"/>
                    </a:schemeClr>
                  </a:solidFill>
                  <a:latin typeface="微软雅黑" panose="020B0503020204020204" pitchFamily="34" charset="-122"/>
                  <a:ea typeface="微软雅黑" panose="020B0503020204020204" pitchFamily="34" charset="-122"/>
                </a:rPr>
                <a:t>标签设计</a:t>
              </a:r>
              <a:endParaRPr lang="zh-CN" altLang="en-US">
                <a:solidFill>
                  <a:schemeClr val="accent2">
                    <a:lumMod val="90000"/>
                    <a:lumOff val="10000"/>
                  </a:schemeClr>
                </a:solidFill>
                <a:latin typeface="微软雅黑" panose="020B0503020204020204" pitchFamily="34" charset="-122"/>
                <a:ea typeface="微软雅黑" panose="020B0503020204020204" pitchFamily="34" charset="-122"/>
              </a:endParaRPr>
            </a:p>
          </p:txBody>
        </p:sp>
      </p:grpSp>
      <p:grpSp>
        <p:nvGrpSpPr>
          <p:cNvPr id="25" name="组合 24"/>
          <p:cNvGrpSpPr/>
          <p:nvPr/>
        </p:nvGrpSpPr>
        <p:grpSpPr>
          <a:xfrm>
            <a:off x="4929505" y="3028950"/>
            <a:ext cx="1945640" cy="553720"/>
            <a:chOff x="7763" y="1521"/>
            <a:chExt cx="3064" cy="872"/>
          </a:xfrm>
        </p:grpSpPr>
        <p:sp>
          <p:nvSpPr>
            <p:cNvPr id="26" name="Shape 1725"/>
            <p:cNvSpPr/>
            <p:nvPr/>
          </p:nvSpPr>
          <p:spPr>
            <a:xfrm>
              <a:off x="7763" y="1521"/>
              <a:ext cx="3064" cy="872"/>
            </a:xfrm>
            <a:prstGeom prst="roundRect">
              <a:avLst>
                <a:gd name="adj" fmla="val 50000"/>
              </a:avLst>
            </a:prstGeom>
            <a:solidFill>
              <a:srgbClr val="F7F7FA"/>
            </a:solidFill>
            <a:ln w="12700">
              <a:solidFill>
                <a:srgbClr val="A6AAA9"/>
              </a:solidFill>
              <a:miter lim="400000"/>
            </a:ln>
          </p:spPr>
          <p:txBody>
            <a:bodyPr lIns="17447" tIns="17447" rIns="17447" bIns="17447" anchor="ctr"/>
            <a:p>
              <a:pPr>
                <a:lnSpc>
                  <a:spcPct val="120000"/>
                </a:lnSpc>
              </a:pPr>
              <a:endParaRPr>
                <a:solidFill>
                  <a:srgbClr val="53585F"/>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文本框 26"/>
            <p:cNvSpPr txBox="1"/>
            <p:nvPr/>
          </p:nvSpPr>
          <p:spPr>
            <a:xfrm>
              <a:off x="8227" y="1668"/>
              <a:ext cx="2213" cy="580"/>
            </a:xfrm>
            <a:prstGeom prst="rect">
              <a:avLst/>
            </a:prstGeom>
            <a:noFill/>
          </p:spPr>
          <p:txBody>
            <a:bodyPr wrap="square" rtlCol="0">
              <a:spAutoFit/>
            </a:bodyPr>
            <a:p>
              <a:pPr algn="ctr"/>
              <a:r>
                <a:rPr lang="zh-CN" altLang="en-US">
                  <a:solidFill>
                    <a:schemeClr val="accent2">
                      <a:lumMod val="90000"/>
                      <a:lumOff val="10000"/>
                    </a:schemeClr>
                  </a:solidFill>
                  <a:latin typeface="微软雅黑" panose="020B0503020204020204" pitchFamily="34" charset="-122"/>
                  <a:ea typeface="微软雅黑" panose="020B0503020204020204" pitchFamily="34" charset="-122"/>
                </a:rPr>
                <a:t>编码设计</a:t>
              </a:r>
              <a:endParaRPr lang="zh-CN" altLang="en-US">
                <a:solidFill>
                  <a:schemeClr val="accent2">
                    <a:lumMod val="90000"/>
                    <a:lumOff val="10000"/>
                  </a:schemeClr>
                </a:solidFill>
                <a:latin typeface="微软雅黑" panose="020B0503020204020204" pitchFamily="34" charset="-122"/>
                <a:ea typeface="微软雅黑" panose="020B0503020204020204" pitchFamily="34" charset="-122"/>
              </a:endParaRPr>
            </a:p>
          </p:txBody>
        </p:sp>
      </p:grpSp>
      <p:sp>
        <p:nvSpPr>
          <p:cNvPr id="28" name="左大括号 27"/>
          <p:cNvSpPr/>
          <p:nvPr/>
        </p:nvSpPr>
        <p:spPr>
          <a:xfrm>
            <a:off x="3837305" y="4166870"/>
            <a:ext cx="791845" cy="208788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29" name="组合 28"/>
          <p:cNvGrpSpPr/>
          <p:nvPr/>
        </p:nvGrpSpPr>
        <p:grpSpPr>
          <a:xfrm>
            <a:off x="4929505" y="3892550"/>
            <a:ext cx="1945640" cy="553720"/>
            <a:chOff x="7763" y="1521"/>
            <a:chExt cx="3064" cy="872"/>
          </a:xfrm>
        </p:grpSpPr>
        <p:sp>
          <p:nvSpPr>
            <p:cNvPr id="30" name="Shape 1725"/>
            <p:cNvSpPr/>
            <p:nvPr/>
          </p:nvSpPr>
          <p:spPr>
            <a:xfrm>
              <a:off x="7763" y="1521"/>
              <a:ext cx="3064" cy="872"/>
            </a:xfrm>
            <a:prstGeom prst="roundRect">
              <a:avLst>
                <a:gd name="adj" fmla="val 50000"/>
              </a:avLst>
            </a:prstGeom>
            <a:solidFill>
              <a:srgbClr val="F7F7FA"/>
            </a:solidFill>
            <a:ln w="12700">
              <a:solidFill>
                <a:srgbClr val="A6AAA9"/>
              </a:solidFill>
              <a:miter lim="400000"/>
            </a:ln>
          </p:spPr>
          <p:txBody>
            <a:bodyPr lIns="17447" tIns="17447" rIns="17447" bIns="17447" anchor="ctr"/>
            <a:p>
              <a:pPr>
                <a:lnSpc>
                  <a:spcPct val="120000"/>
                </a:lnSpc>
              </a:pPr>
              <a:endParaRPr>
                <a:solidFill>
                  <a:srgbClr val="53585F"/>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文本框 30"/>
            <p:cNvSpPr txBox="1"/>
            <p:nvPr/>
          </p:nvSpPr>
          <p:spPr>
            <a:xfrm>
              <a:off x="8227" y="1668"/>
              <a:ext cx="2213" cy="580"/>
            </a:xfrm>
            <a:prstGeom prst="rect">
              <a:avLst/>
            </a:prstGeom>
            <a:noFill/>
          </p:spPr>
          <p:txBody>
            <a:bodyPr wrap="square" rtlCol="0">
              <a:spAutoFit/>
            </a:bodyPr>
            <a:p>
              <a:pPr algn="ctr"/>
              <a:r>
                <a:rPr lang="zh-CN" altLang="en-US">
                  <a:solidFill>
                    <a:schemeClr val="accent2">
                      <a:lumMod val="90000"/>
                      <a:lumOff val="10000"/>
                    </a:schemeClr>
                  </a:solidFill>
                  <a:latin typeface="微软雅黑" panose="020B0503020204020204" pitchFamily="34" charset="-122"/>
                  <a:ea typeface="微软雅黑" panose="020B0503020204020204" pitchFamily="34" charset="-122"/>
                </a:rPr>
                <a:t>识别方法</a:t>
              </a:r>
              <a:endParaRPr lang="zh-CN" altLang="en-US">
                <a:solidFill>
                  <a:schemeClr val="accent2">
                    <a:lumMod val="90000"/>
                    <a:lumOff val="10000"/>
                  </a:schemeClr>
                </a:solidFill>
                <a:latin typeface="微软雅黑" panose="020B0503020204020204" pitchFamily="34" charset="-122"/>
                <a:ea typeface="微软雅黑" panose="020B0503020204020204" pitchFamily="34" charset="-122"/>
              </a:endParaRPr>
            </a:p>
          </p:txBody>
        </p:sp>
      </p:grpSp>
      <p:grpSp>
        <p:nvGrpSpPr>
          <p:cNvPr id="32" name="组合 31"/>
          <p:cNvGrpSpPr/>
          <p:nvPr/>
        </p:nvGrpSpPr>
        <p:grpSpPr>
          <a:xfrm>
            <a:off x="4929505" y="5955665"/>
            <a:ext cx="1945640" cy="553720"/>
            <a:chOff x="7763" y="1521"/>
            <a:chExt cx="3064" cy="872"/>
          </a:xfrm>
        </p:grpSpPr>
        <p:sp>
          <p:nvSpPr>
            <p:cNvPr id="33" name="Shape 1725"/>
            <p:cNvSpPr/>
            <p:nvPr/>
          </p:nvSpPr>
          <p:spPr>
            <a:xfrm>
              <a:off x="7763" y="1521"/>
              <a:ext cx="3064" cy="872"/>
            </a:xfrm>
            <a:prstGeom prst="roundRect">
              <a:avLst>
                <a:gd name="adj" fmla="val 50000"/>
              </a:avLst>
            </a:prstGeom>
            <a:solidFill>
              <a:srgbClr val="F7F7FA"/>
            </a:solidFill>
            <a:ln w="12700">
              <a:solidFill>
                <a:srgbClr val="A6AAA9"/>
              </a:solidFill>
              <a:miter lim="400000"/>
            </a:ln>
          </p:spPr>
          <p:txBody>
            <a:bodyPr lIns="17447" tIns="17447" rIns="17447" bIns="17447" anchor="ctr"/>
            <a:p>
              <a:pPr>
                <a:lnSpc>
                  <a:spcPct val="120000"/>
                </a:lnSpc>
              </a:pPr>
              <a:endParaRPr>
                <a:solidFill>
                  <a:srgbClr val="53585F"/>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文本框 33"/>
            <p:cNvSpPr txBox="1"/>
            <p:nvPr/>
          </p:nvSpPr>
          <p:spPr>
            <a:xfrm>
              <a:off x="8227" y="1668"/>
              <a:ext cx="2213" cy="580"/>
            </a:xfrm>
            <a:prstGeom prst="rect">
              <a:avLst/>
            </a:prstGeom>
            <a:noFill/>
          </p:spPr>
          <p:txBody>
            <a:bodyPr wrap="square" rtlCol="0">
              <a:spAutoFit/>
            </a:bodyPr>
            <a:p>
              <a:pPr algn="ctr"/>
              <a:r>
                <a:rPr lang="zh-CN" altLang="en-US">
                  <a:solidFill>
                    <a:schemeClr val="accent2">
                      <a:lumMod val="90000"/>
                      <a:lumOff val="10000"/>
                    </a:schemeClr>
                  </a:solidFill>
                  <a:latin typeface="微软雅黑" panose="020B0503020204020204" pitchFamily="34" charset="-122"/>
                  <a:ea typeface="微软雅黑" panose="020B0503020204020204" pitchFamily="34" charset="-122"/>
                </a:rPr>
                <a:t>编码映射</a:t>
              </a:r>
              <a:endParaRPr lang="zh-CN" altLang="en-US">
                <a:solidFill>
                  <a:schemeClr val="accent2">
                    <a:lumMod val="90000"/>
                    <a:lumOff val="10000"/>
                  </a:schemeClr>
                </a:solidFill>
                <a:latin typeface="微软雅黑" panose="020B0503020204020204" pitchFamily="34" charset="-122"/>
                <a:ea typeface="微软雅黑" panose="020B0503020204020204" pitchFamily="34" charset="-122"/>
              </a:endParaRPr>
            </a:p>
          </p:txBody>
        </p:sp>
      </p:grpSp>
      <p:sp>
        <p:nvSpPr>
          <p:cNvPr id="35" name="右大括号 34"/>
          <p:cNvSpPr/>
          <p:nvPr/>
        </p:nvSpPr>
        <p:spPr>
          <a:xfrm>
            <a:off x="7365365" y="951865"/>
            <a:ext cx="1584325" cy="5544820"/>
          </a:xfrm>
          <a:prstGeom prst="rightBrace">
            <a:avLst/>
          </a:prstGeom>
        </p:spPr>
        <p:style>
          <a:lnRef idx="1">
            <a:schemeClr val="accent2"/>
          </a:lnRef>
          <a:fillRef idx="0">
            <a:schemeClr val="accent2"/>
          </a:fillRef>
          <a:effectRef idx="0">
            <a:schemeClr val="accent2"/>
          </a:effectRef>
          <a:fontRef idx="minor">
            <a:schemeClr val="tx1"/>
          </a:fontRef>
        </p:style>
        <p:txBody>
          <a:bodyPr rtlCol="0" anchor="ctr"/>
          <a:p>
            <a:pPr algn="ctr"/>
            <a:endParaRPr lang="zh-CN" altLang="en-US"/>
          </a:p>
        </p:txBody>
      </p:sp>
      <p:sp>
        <p:nvSpPr>
          <p:cNvPr id="36" name="椭圆 35" title="可"/>
          <p:cNvSpPr/>
          <p:nvPr/>
        </p:nvSpPr>
        <p:spPr>
          <a:xfrm>
            <a:off x="9253220" y="2192655"/>
            <a:ext cx="3006725" cy="3006725"/>
          </a:xfrm>
          <a:prstGeom prst="ellipse">
            <a:avLst/>
          </a:prstGeom>
        </p:spPr>
        <p:style>
          <a:lnRef idx="2">
            <a:schemeClr val="accent6"/>
          </a:lnRef>
          <a:fillRef idx="1">
            <a:schemeClr val="lt1"/>
          </a:fillRef>
          <a:effectRef idx="0">
            <a:schemeClr val="accent6"/>
          </a:effectRef>
          <a:fontRef idx="minor">
            <a:schemeClr val="dk1"/>
          </a:fontRef>
        </p:style>
        <p:txBody>
          <a:bodyPr rtlCol="0" anchor="ctr"/>
          <a:p>
            <a:pPr algn="ctr"/>
            <a:r>
              <a:rPr lang="zh-CN" altLang="en-US" sz="2400">
                <a:solidFill>
                  <a:schemeClr val="accent2">
                    <a:lumMod val="90000"/>
                    <a:lumOff val="10000"/>
                  </a:schemeClr>
                </a:solidFill>
                <a:latin typeface="微软雅黑" panose="020B0503020204020204" pitchFamily="34" charset="-122"/>
                <a:ea typeface="微软雅黑" panose="020B0503020204020204" pitchFamily="34" charset="-122"/>
                <a:cs typeface="微软雅黑" panose="020B0503020204020204" pitchFamily="34" charset="-122"/>
              </a:rPr>
              <a:t>完整的</a:t>
            </a:r>
            <a:endParaRPr lang="zh-CN" altLang="en-US" sz="2400">
              <a:solidFill>
                <a:schemeClr val="accent2">
                  <a:lumMod val="90000"/>
                  <a:lumOff val="1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2400">
                <a:solidFill>
                  <a:schemeClr val="accent2">
                    <a:lumMod val="90000"/>
                    <a:lumOff val="10000"/>
                  </a:schemeClr>
                </a:solidFill>
                <a:latin typeface="微软雅黑" panose="020B0503020204020204" pitchFamily="34" charset="-122"/>
                <a:ea typeface="微软雅黑" panose="020B0503020204020204" pitchFamily="34" charset="-122"/>
                <a:cs typeface="微软雅黑" panose="020B0503020204020204" pitchFamily="34" charset="-122"/>
              </a:rPr>
              <a:t>无芯片</a:t>
            </a:r>
            <a:r>
              <a:rPr lang="en-US" altLang="zh-CN" sz="2400">
                <a:solidFill>
                  <a:schemeClr val="accent2">
                    <a:lumMod val="90000"/>
                    <a:lumOff val="10000"/>
                  </a:schemeClr>
                </a:solidFill>
                <a:latin typeface="微软雅黑" panose="020B0503020204020204" pitchFamily="34" charset="-122"/>
                <a:ea typeface="微软雅黑" panose="020B0503020204020204" pitchFamily="34" charset="-122"/>
                <a:cs typeface="微软雅黑" panose="020B0503020204020204" pitchFamily="34" charset="-122"/>
              </a:rPr>
              <a:t>RFID</a:t>
            </a:r>
            <a:endParaRPr lang="en-US" altLang="zh-CN" sz="2400">
              <a:solidFill>
                <a:schemeClr val="accent2">
                  <a:lumMod val="90000"/>
                  <a:lumOff val="10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2400">
                <a:solidFill>
                  <a:schemeClr val="accent2">
                    <a:lumMod val="90000"/>
                    <a:lumOff val="10000"/>
                  </a:schemeClr>
                </a:solidFill>
                <a:latin typeface="微软雅黑" panose="020B0503020204020204" pitchFamily="34" charset="-122"/>
                <a:ea typeface="微软雅黑" panose="020B0503020204020204" pitchFamily="34" charset="-122"/>
                <a:cs typeface="微软雅黑" panose="020B0503020204020204" pitchFamily="34" charset="-122"/>
              </a:rPr>
              <a:t>标签识别系统</a:t>
            </a:r>
            <a:endParaRPr lang="zh-CN" altLang="en-US" sz="2400">
              <a:solidFill>
                <a:schemeClr val="accent2">
                  <a:lumMod val="90000"/>
                  <a:lumOff val="1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文本框 1"/>
          <p:cNvSpPr txBox="1"/>
          <p:nvPr/>
        </p:nvSpPr>
        <p:spPr>
          <a:xfrm>
            <a:off x="524510" y="880110"/>
            <a:ext cx="1934845" cy="521970"/>
          </a:xfrm>
          <a:prstGeom prst="rect">
            <a:avLst/>
          </a:prstGeom>
          <a:noFill/>
        </p:spPr>
        <p:txBody>
          <a:bodyPr wrap="square" rtlCol="0">
            <a:spAutoFit/>
          </a:bodyPr>
          <a:p>
            <a:r>
              <a:rPr lang="zh-CN" altLang="en-US" sz="2800" dirty="0">
                <a:solidFill>
                  <a:schemeClr val="accent2"/>
                </a:solidFill>
                <a:latin typeface="微软雅黑" panose="020B0503020204020204" pitchFamily="34" charset="-122"/>
                <a:ea typeface="微软雅黑" panose="020B0503020204020204" pitchFamily="34" charset="-122"/>
                <a:cs typeface="+mn-ea"/>
              </a:rPr>
              <a:t>系统总览</a:t>
            </a:r>
            <a:endParaRPr lang="zh-CN" altLang="en-US" sz="2800" dirty="0">
              <a:solidFill>
                <a:schemeClr val="accent2"/>
              </a:solidFill>
              <a:latin typeface="微软雅黑" panose="020B0503020204020204" pitchFamily="34" charset="-122"/>
              <a:ea typeface="微软雅黑" panose="020B0503020204020204" pitchFamily="34" charset="-122"/>
              <a:cs typeface="+mn-ea"/>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Placeholder 33"/>
          <p:cNvSpPr txBox="1"/>
          <p:nvPr/>
        </p:nvSpPr>
        <p:spPr>
          <a:xfrm>
            <a:off x="956310" y="1456055"/>
            <a:ext cx="11388090" cy="92329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50000"/>
              </a:lnSpc>
              <a:spcBef>
                <a:spcPts val="0"/>
              </a:spcBef>
              <a:spcAft>
                <a:spcPts val="0"/>
              </a:spcAft>
              <a:buFont typeface="Wingdings" panose="05000000000000000000" charset="0"/>
              <a:buChar char=""/>
            </a:pPr>
            <a:r>
              <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本作品可广泛应用于智能仓储、室内定位、无人超市等各种物联网场景中。</a:t>
            </a:r>
            <a:endPar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50000"/>
              </a:lnSpc>
              <a:spcBef>
                <a:spcPts val="0"/>
              </a:spcBef>
              <a:spcAft>
                <a:spcPts val="0"/>
              </a:spcAft>
              <a:buFont typeface="Wingdings" panose="05000000000000000000" charset="0"/>
              <a:buChar char=""/>
            </a:pPr>
            <a:r>
              <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本系统在后期有望落地应用于阿里菜鸟驿站。</a:t>
            </a:r>
            <a:endPar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总结与展望</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885825"/>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作品应用前景</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2" name="标题 4"/>
          <p:cNvSpPr txBox="1"/>
          <p:nvPr/>
        </p:nvSpPr>
        <p:spPr>
          <a:xfrm>
            <a:off x="956310" y="2752725"/>
            <a:ext cx="485203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部分问题与</a:t>
            </a:r>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未来工作方向</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3" name="Text Placeholder 33"/>
          <p:cNvSpPr txBox="1"/>
          <p:nvPr/>
        </p:nvSpPr>
        <p:spPr>
          <a:xfrm>
            <a:off x="956310" y="3472815"/>
            <a:ext cx="11151870" cy="267716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50000"/>
              </a:lnSpc>
              <a:spcBef>
                <a:spcPts val="0"/>
              </a:spcBef>
              <a:spcAft>
                <a:spcPts val="0"/>
              </a:spcAft>
              <a:buFont typeface="Wingdings" panose="05000000000000000000" charset="0"/>
              <a:buChar char=""/>
            </a:pPr>
            <a:r>
              <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由于经费与研究时间的限制，并未制作较大数量的标签（</a:t>
            </a:r>
            <a:r>
              <a:rPr lang="en-US" altLang="zh-CN"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8</a:t>
            </a:r>
            <a:r>
              <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个）</a:t>
            </a:r>
            <a:r>
              <a:rPr lang="en-US" altLang="zh-CN"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未来可以继续制作其他设计图案的实物标签，并尝试更多的测量环境，来对标签识别方案的性能进行检测。</a:t>
            </a:r>
            <a:endPar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50000"/>
              </a:lnSpc>
              <a:spcBef>
                <a:spcPts val="0"/>
              </a:spcBef>
              <a:spcAft>
                <a:spcPts val="0"/>
              </a:spcAft>
              <a:buFont typeface="Wingdings" panose="05000000000000000000" charset="0"/>
              <a:buChar char=""/>
            </a:pPr>
            <a:r>
              <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目前，标签识别方案中的标签阅读器采用的是矢量网络分析仪，其体积较大（长宽高在50cm左右），在实际应用场合中可能存在一定的局限性</a:t>
            </a:r>
            <a:r>
              <a:rPr lang="en-US" altLang="zh-CN"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未来应当继续深入研究类似于walabot、USRP等体积较小的设备在无芯片RFID标签阅读中的应用。</a:t>
            </a:r>
            <a:endPar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endParaRPr lang="zh-CN" altLang="en-US" sz="20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总结与展望</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885825"/>
            <a:ext cx="4149090"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dirty="0">
                <a:solidFill>
                  <a:schemeClr val="accent2"/>
                </a:solidFill>
                <a:latin typeface="微软雅黑" panose="020B0503020204020204" pitchFamily="34" charset="-122"/>
                <a:ea typeface="微软雅黑" panose="020B0503020204020204" pitchFamily="34" charset="-122"/>
                <a:cs typeface="+mn-ea"/>
                <a:sym typeface="+mn-lt"/>
              </a:rPr>
              <a:t>Walabot</a:t>
            </a:r>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a:t>
            </a:r>
            <a:r>
              <a:rPr lang="en-US" altLang="zh-CN" sz="2800" dirty="0">
                <a:solidFill>
                  <a:schemeClr val="accent2"/>
                </a:solidFill>
                <a:latin typeface="微软雅黑" panose="020B0503020204020204" pitchFamily="34" charset="-122"/>
                <a:ea typeface="微软雅黑" panose="020B0503020204020204" pitchFamily="34" charset="-122"/>
                <a:cs typeface="+mn-ea"/>
                <a:sym typeface="+mn-lt"/>
              </a:rPr>
              <a:t>18*12</a:t>
            </a:r>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a:t>
            </a:r>
            <a:r>
              <a:rPr lang="en-US" altLang="zh-CN" sz="2800" dirty="0">
                <a:solidFill>
                  <a:schemeClr val="accent2"/>
                </a:solidFill>
                <a:latin typeface="微软雅黑" panose="020B0503020204020204" pitchFamily="34" charset="-122"/>
                <a:ea typeface="微软雅黑" panose="020B0503020204020204" pitchFamily="34" charset="-122"/>
                <a:cs typeface="+mn-ea"/>
                <a:sym typeface="+mn-lt"/>
              </a:rPr>
              <a:t>cm</a:t>
            </a:r>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2" name="标题 4"/>
          <p:cNvSpPr txBox="1"/>
          <p:nvPr/>
        </p:nvSpPr>
        <p:spPr>
          <a:xfrm>
            <a:off x="956310" y="3544570"/>
            <a:ext cx="485203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dirty="0">
                <a:solidFill>
                  <a:schemeClr val="accent2"/>
                </a:solidFill>
                <a:latin typeface="微软雅黑" panose="020B0503020204020204" pitchFamily="34" charset="-122"/>
                <a:ea typeface="微软雅黑" panose="020B0503020204020204" pitchFamily="34" charset="-122"/>
                <a:cs typeface="+mn-ea"/>
                <a:sym typeface="+mn-lt"/>
              </a:rPr>
              <a:t>USRP</a:t>
            </a:r>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a:t>
            </a:r>
            <a:r>
              <a:rPr lang="en-US" altLang="zh-CN" sz="2800" dirty="0">
                <a:solidFill>
                  <a:schemeClr val="accent2"/>
                </a:solidFill>
                <a:latin typeface="微软雅黑" panose="020B0503020204020204" pitchFamily="34" charset="-122"/>
                <a:ea typeface="微软雅黑" panose="020B0503020204020204" pitchFamily="34" charset="-122"/>
                <a:cs typeface="+mn-ea"/>
                <a:sym typeface="+mn-lt"/>
              </a:rPr>
              <a:t>20*18</a:t>
            </a:r>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a:t>
            </a:r>
            <a:r>
              <a:rPr lang="en-US" altLang="zh-CN" sz="2800" dirty="0">
                <a:solidFill>
                  <a:schemeClr val="accent2"/>
                </a:solidFill>
                <a:latin typeface="微软雅黑" panose="020B0503020204020204" pitchFamily="34" charset="-122"/>
                <a:ea typeface="微软雅黑" panose="020B0503020204020204" pitchFamily="34" charset="-122"/>
                <a:cs typeface="+mn-ea"/>
                <a:sym typeface="+mn-lt"/>
              </a:rPr>
              <a:t>cm)</a:t>
            </a:r>
            <a:endParaRPr lang="en-US" altLang="zh-CN" sz="2800" dirty="0">
              <a:solidFill>
                <a:schemeClr val="accent2"/>
              </a:solidFill>
              <a:latin typeface="微软雅黑" panose="020B0503020204020204" pitchFamily="34" charset="-122"/>
              <a:ea typeface="微软雅黑" panose="020B0503020204020204" pitchFamily="34" charset="-122"/>
              <a:cs typeface="+mn-ea"/>
              <a:sym typeface="+mn-lt"/>
            </a:endParaRPr>
          </a:p>
        </p:txBody>
      </p:sp>
      <p:pic>
        <p:nvPicPr>
          <p:cNvPr id="24" name="图片 24" descr="C156E39C-B230-4b3c-88F7-3ABB2E8537B8"/>
          <p:cNvPicPr>
            <a:picLocks noChangeAspect="1"/>
          </p:cNvPicPr>
          <p:nvPr/>
        </p:nvPicPr>
        <p:blipFill>
          <a:blip r:embed="rId1"/>
          <a:srcRect t="2588" b="4900"/>
          <a:stretch>
            <a:fillRect/>
          </a:stretch>
        </p:blipFill>
        <p:spPr>
          <a:xfrm>
            <a:off x="5035550" y="880110"/>
            <a:ext cx="3288665" cy="2654935"/>
          </a:xfrm>
          <a:prstGeom prst="rect">
            <a:avLst/>
          </a:prstGeom>
        </p:spPr>
      </p:pic>
      <p:pic>
        <p:nvPicPr>
          <p:cNvPr id="25" name="图片 25" descr="IMG20210524182310"/>
          <p:cNvPicPr>
            <a:picLocks noChangeAspect="1"/>
          </p:cNvPicPr>
          <p:nvPr/>
        </p:nvPicPr>
        <p:blipFill>
          <a:blip r:embed="rId2"/>
          <a:stretch>
            <a:fillRect/>
          </a:stretch>
        </p:blipFill>
        <p:spPr>
          <a:xfrm>
            <a:off x="4993640" y="4192905"/>
            <a:ext cx="3373120" cy="252984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Placeholder 33"/>
          <p:cNvSpPr txBox="1"/>
          <p:nvPr/>
        </p:nvSpPr>
        <p:spPr>
          <a:xfrm>
            <a:off x="956310" y="1456055"/>
            <a:ext cx="11388090" cy="508762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[1] 曹博. 基于物联网的物流实时定位系统[J].信息技术,2018(10):103-106</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[2] Wikipedia. Barcode. https://en.wikipedia.org/wiki/Barcode.</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[3] Wikipedia. RFID. https://en.wikipedia.org/wiki/Radio-frequency_identification.</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[4] Olivier Rance, Etienne Perret, et al. RCS Synthesis for Chipless RFID. 2017.</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[5] Palmer R.C., The Bar Code Book: Reading, Printing, and Specification of Bar Code Symbols, Helmers Publishing, Dublin, 1991. </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[6] Macaigne A., La Clé du code-barres, A. Macaigne, Paris, 1989.</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[7] S. d’Hont, "The cutting edge of RFID technology and applications for manufacturing and distribution," Texas Instrument TIRIS, vol. 16, 2004.</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[8] S. Preradovic and N. C. Karmakar, Chipless RFID: Bar code of the future, IEEE microwave magazine, vol. 11, no. 7, pp. 87-97, 2010.</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[9] Vena A. et al., Design of Chipless RFID Tags Printed on Paper by Flexography, IEEE Transactions on Antennas and Propagation, vol. 61, no. 12, pp. 5868–5877, 2013.</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[10] Zhang L., Rodriguez S., Tenhunen H. et al., An innovative fully printable RFID technology based on high speed time-domain reflections, Conference on High Density Microsystem Design and Packaging and Component Failure Analysis, pp. 166–170, 2006.</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[11] Zheng L., Rodriguez S., Zhang L. et al., Design and implementation of a fully reconfigurable chipless RFID tag using Inkjet printing technology, 2008 IEEE International Symposium on Circuits and Systems, pp. 1524–1527, 2008.</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[12] Jalaly I., Robertson I.D., RF barcodes using multiple frequency bands, IEEE MTT-S International Microwave Symposium Digest, pp. 139-142, 2005.  </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[13] Vena A., Perret E., Tedjini S., Design of Compact and AutoCompensated Single-Layer Chipless RFID Tag, IEEE Transactions on Microwave Theory and Techniques, vol. 60, no. 9, pp. 2913–2924, 2012.</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[14] Vena A., Perret E., Tedjini S., High-Capacity Chipless RFID Tag Insensitive to the Polarization, IEEE Transactions on Antennas and Propagation, vol. 60, no. 10, pp. 4509–4515, 2012.</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[15] Vena A., Perret E., Tedjini S., Chipless RFID Tag Using Hybrid Coding Technique, IEEE Transactions on Microwave Theory and Techniques, vol. 59,  no. 12, pp. 3356–3364, 2011.</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[16]Aliasgari, J. and Karmakar, N.C., Mathematical Model of Chipless RFID Tags for Detection Improvement. IEEE Transactions on Microwave Theory and Techniques, 68(10), pp.4103-4115,2020.</a:t>
            </a:r>
            <a:endParaRPr lang="zh-CN" altLang="en-US" sz="12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总结与展望</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885825"/>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参考文献</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147" y="448"/>
            <a:ext cx="12875857" cy="7231757"/>
          </a:xfrm>
          <a:prstGeom prst="rect">
            <a:avLst/>
          </a:prstGeom>
          <a:solidFill>
            <a:srgbClr val="BDD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983636" y="448"/>
            <a:ext cx="4891480" cy="7231757"/>
          </a:xfrm>
          <a:prstGeom prst="rect">
            <a:avLst/>
          </a:prstGeom>
          <a:solidFill>
            <a:srgbClr val="0E22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2140542" y="1210764"/>
            <a:ext cx="8577668" cy="4811127"/>
          </a:xfrm>
          <a:prstGeom prst="rect">
            <a:avLst/>
          </a:prstGeom>
          <a:solidFill>
            <a:schemeClr val="bg1">
              <a:alpha val="94000"/>
            </a:schemeClr>
          </a:solidFill>
          <a:ln>
            <a:noFill/>
          </a:ln>
          <a:effectLst>
            <a:outerShdw blurRad="279400" sx="103000" sy="103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10"/>
          <p:cNvSpPr/>
          <p:nvPr/>
        </p:nvSpPr>
        <p:spPr>
          <a:xfrm>
            <a:off x="3016829" y="2463845"/>
            <a:ext cx="6825094" cy="1082675"/>
          </a:xfrm>
          <a:prstGeom prst="rect">
            <a:avLst/>
          </a:prstGeom>
        </p:spPr>
        <p:txBody>
          <a:bodyPr wrap="square" lIns="68564" tIns="34282" rIns="68564" bIns="34282">
            <a:spAutoFit/>
          </a:bodyPr>
          <a:lstStyle/>
          <a:p>
            <a:pPr algn="ctr"/>
            <a:r>
              <a:rPr lang="zh-CN" altLang="en-US" sz="6600" b="1" spc="316" dirty="0">
                <a:solidFill>
                  <a:srgbClr val="0E2234"/>
                </a:solidFill>
                <a:latin typeface="微软雅黑" panose="020B0503020204020204" pitchFamily="34" charset="-122"/>
                <a:ea typeface="微软雅黑" panose="020B0503020204020204" pitchFamily="34" charset="-122"/>
              </a:rPr>
              <a:t>感谢聆听</a:t>
            </a:r>
            <a:endParaRPr lang="zh-CN" altLang="en-US" sz="6600" b="1" spc="316" dirty="0">
              <a:solidFill>
                <a:srgbClr val="0E2234"/>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4371340" y="3976370"/>
            <a:ext cx="4135755" cy="1938020"/>
          </a:xfrm>
          <a:prstGeom prst="rect">
            <a:avLst/>
          </a:prstGeom>
          <a:noFill/>
        </p:spPr>
        <p:txBody>
          <a:bodyPr wrap="square" rtlCol="0">
            <a:spAutoFit/>
          </a:bodyPr>
          <a:p>
            <a:pPr algn="ctr">
              <a:lnSpc>
                <a:spcPct val="150000"/>
              </a:lnSpc>
            </a:pPr>
            <a:r>
              <a:rPr lang="zh-CN" altLang="en-US" sz="2000" b="1" dirty="0">
                <a:solidFill>
                  <a:srgbClr val="0E2234"/>
                </a:solidFill>
                <a:latin typeface="+mn-ea"/>
                <a:ea typeface="+mn-ea"/>
                <a:cs typeface="+mn-ea"/>
              </a:rPr>
              <a:t>汇报人</a:t>
            </a:r>
            <a:r>
              <a:rPr lang="zh-CN" altLang="en-US" sz="2000" b="1" dirty="0" smtClean="0">
                <a:solidFill>
                  <a:srgbClr val="0E2234"/>
                </a:solidFill>
                <a:latin typeface="+mn-ea"/>
                <a:ea typeface="+mn-ea"/>
                <a:cs typeface="+mn-ea"/>
              </a:rPr>
              <a:t>：修彦名</a:t>
            </a:r>
            <a:endParaRPr lang="zh-CN" altLang="en-US" sz="2000" b="1" dirty="0" smtClean="0">
              <a:solidFill>
                <a:srgbClr val="0E2234"/>
              </a:solidFill>
              <a:latin typeface="+mn-ea"/>
              <a:ea typeface="+mn-ea"/>
              <a:cs typeface="+mn-ea"/>
            </a:endParaRPr>
          </a:p>
          <a:p>
            <a:pPr algn="ctr">
              <a:lnSpc>
                <a:spcPct val="150000"/>
              </a:lnSpc>
            </a:pPr>
            <a:r>
              <a:rPr lang="zh-CN" altLang="en-US" sz="2000" b="1" dirty="0" smtClean="0">
                <a:solidFill>
                  <a:srgbClr val="0E2234"/>
                </a:solidFill>
                <a:latin typeface="+mn-ea"/>
                <a:ea typeface="+mn-ea"/>
                <a:cs typeface="+mn-ea"/>
              </a:rPr>
              <a:t>项目参与人：修彦名、</a:t>
            </a:r>
            <a:r>
              <a:rPr lang="zh-CN" altLang="en-US" sz="2000" b="1" dirty="0" smtClean="0">
                <a:solidFill>
                  <a:srgbClr val="0E2234"/>
                </a:solidFill>
                <a:latin typeface="+mn-ea"/>
                <a:ea typeface="+mn-ea"/>
                <a:cs typeface="+mn-ea"/>
              </a:rPr>
              <a:t>林于笑童</a:t>
            </a:r>
            <a:endParaRPr lang="zh-CN" altLang="en-US" sz="2000" b="1" dirty="0" smtClean="0">
              <a:solidFill>
                <a:srgbClr val="0E2234"/>
              </a:solidFill>
              <a:latin typeface="+mn-ea"/>
              <a:ea typeface="+mn-ea"/>
              <a:cs typeface="+mn-ea"/>
            </a:endParaRPr>
          </a:p>
          <a:p>
            <a:pPr algn="ctr">
              <a:lnSpc>
                <a:spcPct val="150000"/>
              </a:lnSpc>
            </a:pPr>
            <a:r>
              <a:rPr lang="zh-CN" altLang="en-US" sz="2000" b="1" dirty="0" smtClean="0">
                <a:solidFill>
                  <a:srgbClr val="0E2234"/>
                </a:solidFill>
                <a:latin typeface="+mn-ea"/>
                <a:ea typeface="+mn-ea"/>
                <a:cs typeface="+mn-ea"/>
              </a:rPr>
              <a:t>指导教师：陈积明</a:t>
            </a:r>
            <a:r>
              <a:rPr lang="en-US" altLang="zh-CN" sz="2000" b="1" dirty="0" smtClean="0">
                <a:solidFill>
                  <a:srgbClr val="0E2234"/>
                </a:solidFill>
                <a:latin typeface="+mn-ea"/>
                <a:ea typeface="+mn-ea"/>
                <a:cs typeface="+mn-ea"/>
              </a:rPr>
              <a:t> </a:t>
            </a:r>
            <a:r>
              <a:rPr lang="zh-CN" altLang="en-US" sz="2000" b="1" dirty="0" smtClean="0">
                <a:solidFill>
                  <a:srgbClr val="0E2234"/>
                </a:solidFill>
                <a:latin typeface="+mn-ea"/>
                <a:ea typeface="+mn-ea"/>
                <a:cs typeface="+mn-ea"/>
              </a:rPr>
              <a:t>教授</a:t>
            </a:r>
            <a:endParaRPr lang="zh-CN" altLang="en-US" sz="2000" b="1" dirty="0" smtClean="0">
              <a:solidFill>
                <a:srgbClr val="0E2234"/>
              </a:solidFill>
              <a:latin typeface="+mn-ea"/>
              <a:ea typeface="+mn-ea"/>
              <a:cs typeface="+mn-ea"/>
            </a:endParaRPr>
          </a:p>
          <a:p>
            <a:pPr algn="ctr">
              <a:lnSpc>
                <a:spcPct val="150000"/>
              </a:lnSpc>
            </a:pPr>
            <a:r>
              <a:rPr lang="zh-CN" altLang="en-US" sz="2000" b="1" dirty="0" smtClean="0">
                <a:solidFill>
                  <a:srgbClr val="0E2234"/>
                </a:solidFill>
                <a:latin typeface="+mn-ea"/>
                <a:ea typeface="+mn-ea"/>
                <a:cs typeface="+mn-ea"/>
              </a:rPr>
              <a:t>汇报时间：</a:t>
            </a:r>
            <a:r>
              <a:rPr lang="en-US" altLang="zh-CN" sz="2000" b="1" dirty="0" smtClean="0">
                <a:solidFill>
                  <a:srgbClr val="0E2234"/>
                </a:solidFill>
                <a:latin typeface="+mn-ea"/>
                <a:ea typeface="+mn-ea"/>
                <a:cs typeface="+mn-ea"/>
              </a:rPr>
              <a:t>2021.10.15</a:t>
            </a:r>
            <a:endParaRPr lang="en-US" altLang="zh-CN" sz="2000" b="1" dirty="0" smtClean="0">
              <a:solidFill>
                <a:srgbClr val="0E2234"/>
              </a:solidFill>
              <a:latin typeface="+mn-ea"/>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bldLst>
      <p:bldP spid="8" grpId="0" bldLvl="0" animBg="1"/>
      <p:bldP spid="21" grpId="0" bldLvl="0" animBg="1"/>
      <p:bldP spid="22" grpId="0" bldLvl="0" animBg="1"/>
      <p:bldP spid="11"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0197" y="448"/>
            <a:ext cx="12875857" cy="7231757"/>
          </a:xfrm>
          <a:prstGeom prst="rect">
            <a:avLst/>
          </a:prstGeom>
          <a:solidFill>
            <a:srgbClr val="BDD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983636" y="448"/>
            <a:ext cx="4891480" cy="7231757"/>
          </a:xfrm>
          <a:prstGeom prst="rect">
            <a:avLst/>
          </a:prstGeom>
          <a:solidFill>
            <a:srgbClr val="0E22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4772098" y="1165565"/>
            <a:ext cx="3314556" cy="2428955"/>
          </a:xfrm>
          <a:prstGeom prst="rect">
            <a:avLst/>
          </a:prstGeom>
          <a:noFill/>
        </p:spPr>
        <p:txBody>
          <a:bodyPr wrap="square" rtlCol="0">
            <a:spAutoFit/>
          </a:bodyPr>
          <a:lstStyle/>
          <a:p>
            <a:r>
              <a:rPr lang="en-US" altLang="zh-CN" sz="7590" dirty="0">
                <a:solidFill>
                  <a:schemeClr val="bg1"/>
                </a:solidFill>
                <a:latin typeface="Arial" panose="020B0604020202020204" pitchFamily="34" charset="0"/>
                <a:ea typeface="+mj-ea"/>
                <a:cs typeface="Arial" panose="020B0604020202020204" pitchFamily="34" charset="0"/>
              </a:rPr>
              <a:t>PART</a:t>
            </a:r>
            <a:r>
              <a:rPr lang="en-US" altLang="zh-CN" sz="7590" dirty="0">
                <a:solidFill>
                  <a:schemeClr val="bg1"/>
                </a:solidFill>
                <a:latin typeface="Arabic Typesetting" panose="03020402040406030203" pitchFamily="66" charset="-78"/>
                <a:ea typeface="+mj-ea"/>
                <a:cs typeface="Arabic Typesetting" panose="03020402040406030203" pitchFamily="66" charset="-78"/>
              </a:rPr>
              <a:t> </a:t>
            </a:r>
            <a:r>
              <a:rPr lang="en-US" altLang="zh-CN" sz="7590" dirty="0">
                <a:solidFill>
                  <a:schemeClr val="bg1"/>
                </a:solidFill>
                <a:latin typeface="+mj-ea"/>
                <a:ea typeface="+mj-ea"/>
              </a:rPr>
              <a:t> </a:t>
            </a:r>
            <a:endParaRPr lang="en-US" altLang="zh-CN" sz="7590" dirty="0">
              <a:solidFill>
                <a:schemeClr val="bg1"/>
              </a:solidFill>
              <a:latin typeface="+mj-ea"/>
              <a:ea typeface="+mj-ea"/>
            </a:endParaRPr>
          </a:p>
          <a:p>
            <a:r>
              <a:rPr lang="en-US" altLang="zh-CN" sz="7590" dirty="0">
                <a:solidFill>
                  <a:schemeClr val="bg1"/>
                </a:solidFill>
                <a:latin typeface="Arial" panose="020B0604020202020204" pitchFamily="34" charset="0"/>
                <a:ea typeface="+mj-ea"/>
                <a:cs typeface="Arial" panose="020B0604020202020204" pitchFamily="34" charset="0"/>
              </a:rPr>
              <a:t>1</a:t>
            </a:r>
            <a:endParaRPr lang="zh-CN" altLang="en-US" sz="7590" dirty="0">
              <a:solidFill>
                <a:schemeClr val="bg1"/>
              </a:solidFill>
              <a:latin typeface="Arial" panose="020B0604020202020204" pitchFamily="34" charset="0"/>
              <a:ea typeface="+mj-ea"/>
              <a:cs typeface="Arial" panose="020B0604020202020204" pitchFamily="34" charset="0"/>
            </a:endParaRPr>
          </a:p>
        </p:txBody>
      </p:sp>
      <p:sp>
        <p:nvSpPr>
          <p:cNvPr id="14" name="矩形 13"/>
          <p:cNvSpPr/>
          <p:nvPr/>
        </p:nvSpPr>
        <p:spPr>
          <a:xfrm>
            <a:off x="1918818" y="3516025"/>
            <a:ext cx="9021114" cy="2165899"/>
          </a:xfrm>
          <a:prstGeom prst="rect">
            <a:avLst/>
          </a:prstGeom>
          <a:solidFill>
            <a:schemeClr val="bg1">
              <a:alpha val="94000"/>
            </a:schemeClr>
          </a:solidFill>
          <a:ln>
            <a:noFill/>
          </a:ln>
          <a:effectLst>
            <a:outerShdw blurRad="279400" sx="103000" sy="103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p:cNvSpPr txBox="1"/>
          <p:nvPr/>
        </p:nvSpPr>
        <p:spPr>
          <a:xfrm>
            <a:off x="2883807" y="4063466"/>
            <a:ext cx="7091139" cy="1064895"/>
          </a:xfrm>
          <a:prstGeom prst="rect">
            <a:avLst/>
          </a:prstGeom>
          <a:noFill/>
        </p:spPr>
        <p:txBody>
          <a:bodyPr wrap="square" rtlCol="0">
            <a:spAutoFit/>
          </a:bodyPr>
          <a:lstStyle/>
          <a:p>
            <a:pPr algn="ctr"/>
            <a:r>
              <a:rPr lang="zh-CN" altLang="en-US" sz="6325" spc="316" dirty="0">
                <a:solidFill>
                  <a:srgbClr val="0E2234"/>
                </a:solidFill>
                <a:latin typeface="微软雅黑" panose="020B0503020204020204" pitchFamily="34" charset="-122"/>
                <a:ea typeface="微软雅黑" panose="020B0503020204020204" pitchFamily="34" charset="-122"/>
              </a:rPr>
              <a:t>背景介绍</a:t>
            </a:r>
            <a:endParaRPr lang="zh-CN" altLang="en-US" sz="6325" spc="316" dirty="0">
              <a:solidFill>
                <a:srgbClr val="0E2234"/>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bldLst>
      <p:bldP spid="8" grpId="0" bldLvl="0" animBg="1"/>
      <p:bldP spid="21" grpId="0" animBg="1"/>
      <p:bldP spid="13" grpId="0"/>
      <p:bldP spid="14" grpId="0" animBg="1"/>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Placeholder 33"/>
          <p:cNvSpPr txBox="1"/>
          <p:nvPr/>
        </p:nvSpPr>
        <p:spPr>
          <a:xfrm>
            <a:off x="886460" y="1417955"/>
            <a:ext cx="7216775" cy="353949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200000"/>
              </a:lnSpc>
              <a:spcBef>
                <a:spcPts val="0"/>
              </a:spcBef>
              <a:spcAft>
                <a:spcPts val="1200"/>
              </a:spcAft>
              <a:buFont typeface="Wingdings" panose="05000000000000000000" charset="0"/>
              <a:buChar char=""/>
            </a:pP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电商行业发展</a:t>
            </a:r>
            <a:r>
              <a:rPr lang="en-US" altLang="zh-CN"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—&gt;</a:t>
            </a: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快递服务业的发展</a:t>
            </a:r>
            <a:r>
              <a:rPr lang="en-US" altLang="zh-CN"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—&gt;</a:t>
            </a: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标签进行</a:t>
            </a: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包裹信息获取</a:t>
            </a:r>
            <a:endPar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endParaRPr>
          </a:p>
          <a:p>
            <a:pPr algn="just">
              <a:lnSpc>
                <a:spcPct val="200000"/>
              </a:lnSpc>
              <a:spcBef>
                <a:spcPts val="0"/>
              </a:spcBef>
              <a:spcAft>
                <a:spcPts val="1200"/>
              </a:spcAft>
              <a:buFont typeface="Wingdings" panose="05000000000000000000" charset="0"/>
              <a:buChar char=""/>
            </a:pP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两种标签自动识别技术：条形码和射频识别（Radio Frequency Identification，RFID）。</a:t>
            </a:r>
            <a:endPar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endParaRPr>
          </a:p>
          <a:p>
            <a:pPr algn="just">
              <a:lnSpc>
                <a:spcPct val="200000"/>
              </a:lnSpc>
              <a:spcBef>
                <a:spcPts val="0"/>
              </a:spcBef>
              <a:spcAft>
                <a:spcPts val="1200"/>
              </a:spcAft>
              <a:buFont typeface="Wingdings" panose="05000000000000000000" charset="0"/>
              <a:buChar char=""/>
            </a:pP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条形码：光照良好</a:t>
            </a:r>
            <a:r>
              <a:rPr lang="en-US" altLang="zh-CN"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 &amp; </a:t>
            </a: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无遮挡</a:t>
            </a: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或污损。</a:t>
            </a:r>
            <a:endPar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endParaRPr>
          </a:p>
          <a:p>
            <a:pPr algn="just">
              <a:lnSpc>
                <a:spcPct val="200000"/>
              </a:lnSpc>
              <a:spcBef>
                <a:spcPts val="0"/>
              </a:spcBef>
              <a:spcAft>
                <a:spcPts val="1200"/>
              </a:spcAft>
              <a:buFont typeface="Wingdings" panose="05000000000000000000" charset="0"/>
              <a:buChar char=""/>
            </a:pP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RFID标签：对光照无要求</a:t>
            </a:r>
            <a:r>
              <a:rPr lang="en-US" altLang="zh-CN"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 &amp; </a:t>
            </a: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可以</a:t>
            </a: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有遮挡</a:t>
            </a:r>
            <a:endPar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endParaRPr>
          </a:p>
        </p:txBody>
      </p:sp>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背景介绍</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885825"/>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项目的研究背景</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6" name="文本框 5"/>
          <p:cNvSpPr txBox="1"/>
          <p:nvPr/>
        </p:nvSpPr>
        <p:spPr>
          <a:xfrm>
            <a:off x="2036445" y="5273040"/>
            <a:ext cx="9345295" cy="14204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p>
            <a:pPr algn="just">
              <a:lnSpc>
                <a:spcPct val="120000"/>
              </a:lnSpc>
              <a:spcBef>
                <a:spcPts val="0"/>
              </a:spcBef>
              <a:spcAft>
                <a:spcPts val="0"/>
              </a:spcAft>
              <a:buFont typeface="Wingdings" panose="05000000000000000000" charset="0"/>
              <a:buChar char=""/>
            </a:pPr>
            <a:r>
              <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RFID制造成本的来源主要为</a:t>
            </a:r>
            <a:r>
              <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芯片集成电路，所以本项目研究了一种无芯片RFID标签设计与识别系统，旨在满足低制造成本与高识别效率的特点的同时，提高标签识别的准确性与鲁棒性。</a:t>
            </a:r>
            <a:endPar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2" name="图片 1" descr="part-00218-3284"/>
          <p:cNvPicPr>
            <a:picLocks noChangeAspect="1"/>
          </p:cNvPicPr>
          <p:nvPr/>
        </p:nvPicPr>
        <p:blipFill>
          <a:blip r:embed="rId1"/>
          <a:srcRect l="19892" t="11173" r="24461" b="12771"/>
          <a:stretch>
            <a:fillRect/>
          </a:stretch>
        </p:blipFill>
        <p:spPr>
          <a:xfrm>
            <a:off x="9021445" y="885825"/>
            <a:ext cx="1865630" cy="1437640"/>
          </a:xfrm>
          <a:prstGeom prst="rect">
            <a:avLst/>
          </a:prstGeom>
        </p:spPr>
      </p:pic>
      <p:pic>
        <p:nvPicPr>
          <p:cNvPr id="100" name="图片 99"/>
          <p:cNvPicPr/>
          <p:nvPr/>
        </p:nvPicPr>
        <p:blipFill>
          <a:blip r:embed="rId2"/>
          <a:srcRect b="8623"/>
          <a:stretch>
            <a:fillRect/>
          </a:stretch>
        </p:blipFill>
        <p:spPr>
          <a:xfrm>
            <a:off x="8949690" y="2536190"/>
            <a:ext cx="3458845" cy="246951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147" y="448"/>
            <a:ext cx="12875857" cy="7231757"/>
          </a:xfrm>
          <a:prstGeom prst="rect">
            <a:avLst/>
          </a:prstGeom>
          <a:solidFill>
            <a:srgbClr val="BDD7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983636" y="448"/>
            <a:ext cx="4891480" cy="7231757"/>
          </a:xfrm>
          <a:prstGeom prst="rect">
            <a:avLst/>
          </a:prstGeom>
          <a:solidFill>
            <a:srgbClr val="0E22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4772098" y="1165565"/>
            <a:ext cx="3314556" cy="2428955"/>
          </a:xfrm>
          <a:prstGeom prst="rect">
            <a:avLst/>
          </a:prstGeom>
          <a:noFill/>
        </p:spPr>
        <p:txBody>
          <a:bodyPr wrap="square" rtlCol="0">
            <a:spAutoFit/>
          </a:bodyPr>
          <a:lstStyle/>
          <a:p>
            <a:r>
              <a:rPr lang="en-US" altLang="zh-CN" sz="7590" dirty="0">
                <a:solidFill>
                  <a:schemeClr val="bg1"/>
                </a:solidFill>
                <a:latin typeface="Arial" panose="020B0604020202020204" pitchFamily="34" charset="0"/>
                <a:ea typeface="+mj-ea"/>
                <a:cs typeface="Arial" panose="020B0604020202020204" pitchFamily="34" charset="0"/>
              </a:rPr>
              <a:t>PART</a:t>
            </a:r>
            <a:r>
              <a:rPr lang="en-US" altLang="zh-CN" sz="7590" dirty="0">
                <a:solidFill>
                  <a:schemeClr val="bg1"/>
                </a:solidFill>
                <a:latin typeface="Arabic Typesetting" panose="03020402040406030203" pitchFamily="66" charset="-78"/>
                <a:ea typeface="+mj-ea"/>
                <a:cs typeface="Arabic Typesetting" panose="03020402040406030203" pitchFamily="66" charset="-78"/>
              </a:rPr>
              <a:t> </a:t>
            </a:r>
            <a:r>
              <a:rPr lang="en-US" altLang="zh-CN" sz="7590" dirty="0">
                <a:solidFill>
                  <a:schemeClr val="bg1"/>
                </a:solidFill>
                <a:latin typeface="+mj-ea"/>
                <a:ea typeface="+mj-ea"/>
              </a:rPr>
              <a:t> </a:t>
            </a:r>
            <a:endParaRPr lang="en-US" altLang="zh-CN" sz="7590" dirty="0">
              <a:solidFill>
                <a:schemeClr val="bg1"/>
              </a:solidFill>
              <a:latin typeface="+mj-ea"/>
              <a:ea typeface="+mj-ea"/>
            </a:endParaRPr>
          </a:p>
          <a:p>
            <a:r>
              <a:rPr lang="en-US" altLang="zh-CN" sz="7590" dirty="0" smtClean="0">
                <a:solidFill>
                  <a:schemeClr val="bg1"/>
                </a:solidFill>
                <a:latin typeface="Arial" panose="020B0604020202020204" pitchFamily="34" charset="0"/>
                <a:ea typeface="+mj-ea"/>
                <a:cs typeface="Arial" panose="020B0604020202020204" pitchFamily="34" charset="0"/>
              </a:rPr>
              <a:t>2</a:t>
            </a:r>
            <a:endParaRPr lang="zh-CN" altLang="en-US" sz="7590" dirty="0">
              <a:solidFill>
                <a:schemeClr val="bg1"/>
              </a:solidFill>
              <a:latin typeface="Arial" panose="020B0604020202020204" pitchFamily="34" charset="0"/>
              <a:ea typeface="+mj-ea"/>
              <a:cs typeface="Arial" panose="020B0604020202020204" pitchFamily="34" charset="0"/>
            </a:endParaRPr>
          </a:p>
        </p:txBody>
      </p:sp>
      <p:sp>
        <p:nvSpPr>
          <p:cNvPr id="14" name="矩形 13"/>
          <p:cNvSpPr/>
          <p:nvPr/>
        </p:nvSpPr>
        <p:spPr>
          <a:xfrm>
            <a:off x="1918818" y="3516025"/>
            <a:ext cx="9021114" cy="2165899"/>
          </a:xfrm>
          <a:prstGeom prst="rect">
            <a:avLst/>
          </a:prstGeom>
          <a:solidFill>
            <a:schemeClr val="bg1">
              <a:alpha val="94000"/>
            </a:schemeClr>
          </a:solidFill>
          <a:ln>
            <a:noFill/>
          </a:ln>
          <a:effectLst>
            <a:outerShdw blurRad="279400" sx="103000" sy="103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p:cNvSpPr txBox="1"/>
          <p:nvPr/>
        </p:nvSpPr>
        <p:spPr>
          <a:xfrm>
            <a:off x="2883807" y="4063466"/>
            <a:ext cx="7091139" cy="1064895"/>
          </a:xfrm>
          <a:prstGeom prst="rect">
            <a:avLst/>
          </a:prstGeom>
          <a:noFill/>
        </p:spPr>
        <p:txBody>
          <a:bodyPr wrap="square" rtlCol="0">
            <a:spAutoFit/>
          </a:bodyPr>
          <a:lstStyle/>
          <a:p>
            <a:pPr algn="ctr"/>
            <a:r>
              <a:rPr lang="zh-CN" altLang="en-US" sz="6325" spc="316" dirty="0">
                <a:solidFill>
                  <a:srgbClr val="0E2234"/>
                </a:solidFill>
                <a:latin typeface="微软雅黑" panose="020B0503020204020204" pitchFamily="34" charset="-122"/>
                <a:ea typeface="微软雅黑" panose="020B0503020204020204" pitchFamily="34" charset="-122"/>
              </a:rPr>
              <a:t>标签设计</a:t>
            </a:r>
            <a:r>
              <a:rPr lang="zh-CN" altLang="en-US" sz="6325" spc="316" dirty="0">
                <a:solidFill>
                  <a:srgbClr val="0E2234"/>
                </a:solidFill>
                <a:latin typeface="微软雅黑" panose="020B0503020204020204" pitchFamily="34" charset="-122"/>
                <a:ea typeface="微软雅黑" panose="020B0503020204020204" pitchFamily="34" charset="-122"/>
              </a:rPr>
              <a:t>与识别</a:t>
            </a:r>
            <a:endParaRPr lang="zh-CN" altLang="en-US" sz="6325" spc="316" dirty="0">
              <a:solidFill>
                <a:srgbClr val="0E2234"/>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bldLst>
      <p:bldP spid="8" grpId="0" bldLvl="0" animBg="1"/>
      <p:bldP spid="21" grpId="0" bldLvl="0" animBg="1"/>
      <p:bldP spid="13" grpId="0"/>
      <p:bldP spid="14" grpId="0" bldLvl="0" animBg="1"/>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Placeholder 33"/>
          <p:cNvSpPr txBox="1"/>
          <p:nvPr/>
        </p:nvSpPr>
        <p:spPr>
          <a:xfrm>
            <a:off x="886460" y="1417955"/>
            <a:ext cx="7404100" cy="353949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250000"/>
              </a:lnSpc>
              <a:spcBef>
                <a:spcPts val="0"/>
              </a:spcBef>
              <a:spcAft>
                <a:spcPts val="1200"/>
              </a:spcAft>
              <a:buFont typeface="Wingdings" panose="05000000000000000000" charset="0"/>
              <a:buChar char=""/>
            </a:pP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电磁波照射在金属贴片；</a:t>
            </a:r>
            <a:endPar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endParaRPr>
          </a:p>
          <a:p>
            <a:pPr algn="just">
              <a:lnSpc>
                <a:spcPct val="250000"/>
              </a:lnSpc>
              <a:spcBef>
                <a:spcPts val="0"/>
              </a:spcBef>
              <a:spcAft>
                <a:spcPts val="1200"/>
              </a:spcAft>
              <a:buFont typeface="Wingdings" panose="05000000000000000000" charset="0"/>
              <a:buChar char=""/>
            </a:pP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贴片上产生电流，形成散射波；</a:t>
            </a:r>
            <a:endPar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endParaRPr>
          </a:p>
          <a:p>
            <a:pPr algn="just">
              <a:lnSpc>
                <a:spcPct val="250000"/>
              </a:lnSpc>
              <a:spcBef>
                <a:spcPts val="0"/>
              </a:spcBef>
              <a:spcAft>
                <a:spcPts val="1200"/>
              </a:spcAft>
              <a:buFont typeface="Wingdings" panose="05000000000000000000" charset="0"/>
              <a:buChar char=""/>
            </a:pPr>
            <a:r>
              <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散射波在特定频率点上产生谐振，显示为频谱上的峰值</a:t>
            </a:r>
            <a:endPar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endParaRPr>
          </a:p>
          <a:p>
            <a:pPr algn="just">
              <a:lnSpc>
                <a:spcPct val="250000"/>
              </a:lnSpc>
              <a:spcBef>
                <a:spcPts val="0"/>
              </a:spcBef>
              <a:spcAft>
                <a:spcPts val="1200"/>
              </a:spcAft>
              <a:buFont typeface="Wingdings" panose="05000000000000000000" charset="0"/>
              <a:buChar char=""/>
            </a:pPr>
            <a:endParaRPr lang="zh-CN" altLang="en-US" sz="20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endParaRPr>
          </a:p>
        </p:txBody>
      </p:sp>
      <p:sp>
        <p:nvSpPr>
          <p:cNvPr id="45" name="标题 4"/>
          <p:cNvSpPr txBox="1"/>
          <p:nvPr/>
        </p:nvSpPr>
        <p:spPr>
          <a:xfrm>
            <a:off x="886763" y="15991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标签设计</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885825"/>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标签基本原理</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6" name="文本框 5"/>
          <p:cNvSpPr txBox="1"/>
          <p:nvPr/>
        </p:nvSpPr>
        <p:spPr>
          <a:xfrm>
            <a:off x="2036445" y="5128895"/>
            <a:ext cx="9345295" cy="11988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p>
            <a:pPr algn="just">
              <a:lnSpc>
                <a:spcPct val="150000"/>
              </a:lnSpc>
              <a:spcBef>
                <a:spcPts val="0"/>
              </a:spcBef>
              <a:spcAft>
                <a:spcPts val="1200"/>
              </a:spcAft>
              <a:buFont typeface="Wingdings" panose="05000000000000000000" charset="0"/>
              <a:buChar char=""/>
            </a:pPr>
            <a:r>
              <a:rPr lang="zh-CN" altLang="en-US" sz="24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通过设计</a:t>
            </a:r>
            <a:r>
              <a:rPr lang="zh-CN" altLang="en-US" sz="2400" smtClean="0">
                <a:solidFill>
                  <a:schemeClr val="accent1">
                    <a:lumMod val="50000"/>
                  </a:schemeClr>
                </a:solidFill>
                <a:latin typeface="微软雅黑" panose="020B0503020204020204" pitchFamily="34" charset="-122"/>
                <a:ea typeface="微软雅黑" panose="020B0503020204020204" pitchFamily="34" charset="-122"/>
                <a:cs typeface="微软雅黑" panose="020B0503020204020204" pitchFamily="34" charset="-122"/>
                <a:sym typeface="Arial" panose="020B0604020202020204" pitchFamily="34" charset="0"/>
              </a:rPr>
              <a:t>金属标签上几何图形的形状、尺寸、排列方式，就可以得到具有不同谐振响应结果的标签。</a:t>
            </a:r>
            <a:endPar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81" name="图片 81" descr="截屏2021-02-04 上午11.35.24"/>
          <p:cNvPicPr>
            <a:picLocks noChangeAspect="1"/>
          </p:cNvPicPr>
          <p:nvPr>
            <p:custDataLst>
              <p:tags r:id="rId1"/>
            </p:custDataLst>
          </p:nvPr>
        </p:nvPicPr>
        <p:blipFill>
          <a:blip r:embed="rId2"/>
          <a:srcRect r="46161"/>
          <a:stretch>
            <a:fillRect/>
          </a:stretch>
        </p:blipFill>
        <p:spPr>
          <a:xfrm>
            <a:off x="8661400" y="1096010"/>
            <a:ext cx="3141980" cy="1934845"/>
          </a:xfrm>
          <a:prstGeom prst="rect">
            <a:avLst/>
          </a:prstGeom>
        </p:spPr>
      </p:pic>
      <p:pic>
        <p:nvPicPr>
          <p:cNvPr id="2" name="图片 81" descr="截屏2021-02-04 上午11.35.24"/>
          <p:cNvPicPr>
            <a:picLocks noChangeAspect="1"/>
          </p:cNvPicPr>
          <p:nvPr/>
        </p:nvPicPr>
        <p:blipFill>
          <a:blip r:embed="rId2"/>
          <a:srcRect l="49802"/>
          <a:stretch>
            <a:fillRect/>
          </a:stretch>
        </p:blipFill>
        <p:spPr>
          <a:xfrm>
            <a:off x="8661400" y="2896870"/>
            <a:ext cx="3011170" cy="198818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Placeholder 33"/>
          <p:cNvSpPr txBox="1"/>
          <p:nvPr/>
        </p:nvSpPr>
        <p:spPr>
          <a:xfrm>
            <a:off x="886460" y="1417955"/>
            <a:ext cx="11388090" cy="1329055"/>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20000"/>
              </a:lnSpc>
              <a:spcBef>
                <a:spcPts val="0"/>
              </a:spcBef>
              <a:spcAft>
                <a:spcPts val="0"/>
              </a:spcAft>
              <a:buFont typeface="Wingdings" panose="05000000000000000000" charset="0"/>
              <a:buChar char=""/>
            </a:pPr>
            <a:r>
              <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对若干</a:t>
            </a:r>
            <a:r>
              <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几何图案（同心圆环、条形、L形和十字形状）的谐振单元及其不同排布方式进行了研究。</a:t>
            </a:r>
            <a:endPar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spcBef>
                <a:spcPts val="0"/>
              </a:spcBef>
              <a:spcAft>
                <a:spcPts val="0"/>
              </a:spcAft>
              <a:buFont typeface="Wingdings" panose="05000000000000000000" charset="0"/>
              <a:buChar char=""/>
            </a:pPr>
            <a:r>
              <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利用仿真软件</a:t>
            </a:r>
            <a:r>
              <a:rPr lang="en-US" altLang="zh-CN"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CST</a:t>
            </a:r>
            <a:r>
              <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得到仿真数据。</a:t>
            </a:r>
            <a:endPar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标签设计</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885825"/>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几何图形形状探究</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6" name="文本框 5"/>
          <p:cNvSpPr txBox="1"/>
          <p:nvPr/>
        </p:nvSpPr>
        <p:spPr>
          <a:xfrm>
            <a:off x="2034540" y="5309870"/>
            <a:ext cx="9345295" cy="14204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p>
            <a:pPr algn="just">
              <a:lnSpc>
                <a:spcPct val="120000"/>
              </a:lnSpc>
              <a:spcBef>
                <a:spcPts val="0"/>
              </a:spcBef>
              <a:spcAft>
                <a:spcPts val="0"/>
              </a:spcAft>
              <a:buFont typeface="Wingdings" panose="05000000000000000000" charset="0"/>
              <a:buChar char=""/>
            </a:pPr>
            <a:r>
              <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综合仿真数据，得出以下结论：</a:t>
            </a:r>
            <a:endPar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a:p>
            <a:pPr marL="0" indent="0" algn="just">
              <a:lnSpc>
                <a:spcPct val="120000"/>
              </a:lnSpc>
              <a:spcBef>
                <a:spcPts val="0"/>
              </a:spcBef>
              <a:spcAft>
                <a:spcPts val="0"/>
              </a:spcAft>
              <a:buFont typeface="Wingdings" panose="05000000000000000000" charset="0"/>
              <a:buNone/>
            </a:pPr>
            <a:r>
              <a:rPr lang="en-US" altLang="zh-CN"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	</a:t>
            </a:r>
            <a:r>
              <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1）圆环和条形图案谐振点处波谷相对更深；</a:t>
            </a:r>
            <a:endPar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a:p>
            <a:pPr marL="0" indent="0" algn="just">
              <a:lnSpc>
                <a:spcPct val="120000"/>
              </a:lnSpc>
              <a:spcBef>
                <a:spcPts val="0"/>
              </a:spcBef>
              <a:spcAft>
                <a:spcPts val="0"/>
              </a:spcAft>
              <a:buFont typeface="Wingdings" panose="05000000000000000000" charset="0"/>
              <a:buNone/>
            </a:pPr>
            <a:r>
              <a:rPr lang="en-US" altLang="zh-CN"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	</a:t>
            </a:r>
            <a:r>
              <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2）L与十字图案的波谷比较浅，而且占用面积更大。</a:t>
            </a:r>
            <a:endPar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6" name="图片 12" descr="1100353C-5E69-4616-AAFF-57F2CC9B8B42"/>
          <p:cNvPicPr>
            <a:picLocks noChangeAspect="1"/>
          </p:cNvPicPr>
          <p:nvPr/>
        </p:nvPicPr>
        <p:blipFill>
          <a:blip r:embed="rId1"/>
          <a:srcRect l="17260" t="21461" r="17418" b="37479"/>
          <a:stretch>
            <a:fillRect/>
          </a:stretch>
        </p:blipFill>
        <p:spPr>
          <a:xfrm>
            <a:off x="3620770" y="2824480"/>
            <a:ext cx="5883275" cy="2079625"/>
          </a:xfrm>
          <a:prstGeom prst="rect">
            <a:avLst/>
          </a:prstGeom>
        </p:spPr>
      </p:pic>
      <p:sp>
        <p:nvSpPr>
          <p:cNvPr id="8" name="文本框 7"/>
          <p:cNvSpPr txBox="1"/>
          <p:nvPr/>
        </p:nvSpPr>
        <p:spPr>
          <a:xfrm>
            <a:off x="4124960" y="4912360"/>
            <a:ext cx="5000625"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圆环图案标签的频域响应数据</a:t>
            </a:r>
            <a:endPar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Placeholder 33"/>
          <p:cNvSpPr txBox="1"/>
          <p:nvPr/>
        </p:nvSpPr>
        <p:spPr>
          <a:xfrm>
            <a:off x="956310" y="1672590"/>
            <a:ext cx="11388090" cy="147701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200000"/>
              </a:lnSpc>
              <a:spcBef>
                <a:spcPts val="0"/>
              </a:spcBef>
              <a:spcAft>
                <a:spcPts val="0"/>
              </a:spcAft>
              <a:buFont typeface="Wingdings" panose="05000000000000000000" charset="0"/>
              <a:buChar char=""/>
            </a:pPr>
            <a:r>
              <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最终选择圆环形状作为本次标签设计的几何形状。</a:t>
            </a:r>
            <a:endPar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200000"/>
              </a:lnSpc>
              <a:spcBef>
                <a:spcPts val="0"/>
              </a:spcBef>
              <a:spcAft>
                <a:spcPts val="0"/>
              </a:spcAft>
              <a:buFont typeface="Wingdings" panose="05000000000000000000" charset="0"/>
              <a:buChar char=""/>
            </a:pPr>
            <a:r>
              <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制作标签实物，如右</a:t>
            </a:r>
            <a:r>
              <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rPr>
              <a:t>图。</a:t>
            </a:r>
            <a:endParaRPr lang="zh-CN" altLang="en-US" sz="2400" smtClean="0">
              <a:solidFill>
                <a:schemeClr val="accent1">
                  <a:lumMod val="50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标签设计</a:t>
            </a:r>
            <a:endPar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885825"/>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标签设计</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6" name="文本框 5"/>
          <p:cNvSpPr txBox="1"/>
          <p:nvPr/>
        </p:nvSpPr>
        <p:spPr>
          <a:xfrm>
            <a:off x="886460" y="3887470"/>
            <a:ext cx="9345295" cy="2306955"/>
          </a:xfrm>
          <a:prstGeom prst="rect">
            <a:avLst/>
          </a:prstGeom>
          <a:noFill/>
          <a:ln>
            <a:no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t">
            <a:spAutoFit/>
          </a:bodyPr>
          <a:p>
            <a:pPr algn="just">
              <a:lnSpc>
                <a:spcPct val="200000"/>
              </a:lnSpc>
              <a:spcBef>
                <a:spcPts val="0"/>
              </a:spcBef>
              <a:spcAft>
                <a:spcPts val="0"/>
              </a:spcAft>
              <a:buFont typeface="Wingdings" panose="05000000000000000000" charset="0"/>
              <a:buChar char=""/>
            </a:pPr>
            <a:r>
              <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标签贴片单元由四组金属板镂空得到的圆环凹槽构成</a:t>
            </a:r>
            <a:endPar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200000"/>
              </a:lnSpc>
              <a:spcBef>
                <a:spcPts val="0"/>
              </a:spcBef>
              <a:spcAft>
                <a:spcPts val="0"/>
              </a:spcAft>
              <a:buFont typeface="Wingdings" panose="05000000000000000000" charset="0"/>
              <a:buChar char=""/>
            </a:pPr>
            <a:r>
              <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每组两个圆环凹槽呈嵌套分布</a:t>
            </a:r>
            <a:endPar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200000"/>
              </a:lnSpc>
              <a:spcBef>
                <a:spcPts val="0"/>
              </a:spcBef>
              <a:spcAft>
                <a:spcPts val="0"/>
              </a:spcAft>
              <a:buFont typeface="Wingdings" panose="05000000000000000000" charset="0"/>
              <a:buChar char=""/>
            </a:pPr>
            <a:r>
              <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四组圆环凹槽2×2排列并且为中心对称结构</a:t>
            </a:r>
            <a:endParaRPr lang="zh-CN" altLang="en-US" sz="2400" smtClean="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文本框 7"/>
          <p:cNvSpPr txBox="1"/>
          <p:nvPr/>
        </p:nvSpPr>
        <p:spPr>
          <a:xfrm>
            <a:off x="8705850" y="5523230"/>
            <a:ext cx="3568700" cy="349250"/>
          </a:xfrm>
          <a:prstGeom prst="rect">
            <a:avLst/>
          </a:prstGeom>
          <a:noFill/>
        </p:spPr>
        <p:txBody>
          <a:bodyPr wrap="square" rtlCol="0" anchor="t">
            <a:spAutoFit/>
          </a:bodyPr>
          <a:p>
            <a:pPr indent="0" algn="ctr">
              <a:lnSpc>
                <a:spcPct val="120000"/>
              </a:lnSpc>
              <a:spcBef>
                <a:spcPts val="0"/>
              </a:spcBef>
              <a:spcAft>
                <a:spcPts val="0"/>
              </a:spcAft>
              <a:buFont typeface="Wingdings" panose="05000000000000000000" charset="0"/>
              <a:buNone/>
            </a:pPr>
            <a:r>
              <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标签实物图</a:t>
            </a:r>
            <a:endParaRPr lang="zh-CN" altLang="en-US" sz="1400" smtClean="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3" name="图片 13" descr="图片包含 草, 橙子, 桌子, 游戏机&#10;&#10;描述已自动生成"/>
          <p:cNvPicPr>
            <a:picLocks noChangeAspect="1"/>
          </p:cNvPicPr>
          <p:nvPr/>
        </p:nvPicPr>
        <p:blipFill>
          <a:blip r:embed="rId1"/>
          <a:stretch>
            <a:fillRect/>
          </a:stretch>
        </p:blipFill>
        <p:spPr>
          <a:xfrm>
            <a:off x="8792845" y="1946275"/>
            <a:ext cx="3360420" cy="34601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标题 4"/>
          <p:cNvSpPr txBox="1"/>
          <p:nvPr/>
        </p:nvSpPr>
        <p:spPr>
          <a:xfrm>
            <a:off x="886763" y="139598"/>
            <a:ext cx="2950324" cy="428243"/>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000" dirty="0">
                <a:solidFill>
                  <a:schemeClr val="bg1">
                    <a:lumMod val="50000"/>
                  </a:schemeClr>
                </a:solidFill>
                <a:latin typeface="微软雅黑" panose="020B0503020204020204" pitchFamily="34" charset="-122"/>
                <a:ea typeface="微软雅黑" panose="020B0503020204020204" pitchFamily="34" charset="-122"/>
                <a:cs typeface="+mn-ea"/>
                <a:sym typeface="+mn-lt"/>
              </a:rPr>
              <a:t>标签设计</a:t>
            </a:r>
            <a:endParaRPr lang="en-US" altLang="zh-CN" sz="200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4" name="标题 4"/>
          <p:cNvSpPr txBox="1"/>
          <p:nvPr/>
        </p:nvSpPr>
        <p:spPr>
          <a:xfrm>
            <a:off x="886460" y="1024255"/>
            <a:ext cx="3578225" cy="427990"/>
          </a:xfrm>
          <a:prstGeom prst="rect">
            <a:avLst/>
          </a:prstGeom>
        </p:spPr>
        <p:txBody>
          <a:bodyPr vert="horz" lIns="96416" tIns="48208" rIns="96416" bIns="482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800" dirty="0">
                <a:solidFill>
                  <a:schemeClr val="accent2"/>
                </a:solidFill>
                <a:latin typeface="微软雅黑" panose="020B0503020204020204" pitchFamily="34" charset="-122"/>
                <a:ea typeface="微软雅黑" panose="020B0503020204020204" pitchFamily="34" charset="-122"/>
                <a:cs typeface="+mn-ea"/>
                <a:sym typeface="+mn-lt"/>
              </a:rPr>
              <a:t>混合编码设计</a:t>
            </a:r>
            <a:endParaRPr lang="zh-CN" altLang="en-US" sz="2800" dirty="0">
              <a:solidFill>
                <a:schemeClr val="accent2"/>
              </a:solidFill>
              <a:latin typeface="微软雅黑" panose="020B0503020204020204" pitchFamily="34" charset="-122"/>
              <a:ea typeface="微软雅黑" panose="020B0503020204020204" pitchFamily="34" charset="-122"/>
              <a:cs typeface="+mn-ea"/>
              <a:sym typeface="+mn-lt"/>
            </a:endParaRPr>
          </a:p>
        </p:txBody>
      </p:sp>
      <p:sp>
        <p:nvSpPr>
          <p:cNvPr id="2" name="Text Placeholder 33"/>
          <p:cNvSpPr txBox="1"/>
          <p:nvPr/>
        </p:nvSpPr>
        <p:spPr>
          <a:xfrm>
            <a:off x="997585" y="2062480"/>
            <a:ext cx="6212840" cy="3750945"/>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buFont typeface="Wingdings" panose="05000000000000000000" charset="0"/>
              <a:buChar char=""/>
            </a:pP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综合了有无编码和偏移</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编码。</a:t>
            </a:r>
            <a:endPar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00000"/>
              </a:lnSpc>
              <a:buFont typeface="Wingdings" panose="05000000000000000000" charset="0"/>
              <a:buChar char=""/>
            </a:pP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信息包含在：（</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1</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）有无波谷（</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2</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波谷位置</a:t>
            </a:r>
            <a:endPar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00000"/>
              </a:lnSpc>
              <a:buFont typeface="Wingdings" panose="05000000000000000000" charset="0"/>
              <a:buChar char=""/>
            </a:pP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将频谱2GHz–4GHz分成四个区间，每个区间按照可区分波谷的最小间隔进行等分，当波谷的位置处于不同间隔中即可记作不同状态。</a:t>
            </a:r>
            <a:endPar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00000"/>
              </a:lnSpc>
              <a:buFont typeface="Wingdings" panose="05000000000000000000" charset="0"/>
              <a:buChar char=""/>
            </a:pP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目前：第一段区间——</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8</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个小区间</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无波谷 </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--&gt;9</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种情况</a:t>
            </a:r>
            <a:endPar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a:p>
            <a:pPr marL="0" indent="0" algn="just">
              <a:lnSpc>
                <a:spcPct val="100000"/>
              </a:lnSpc>
              <a:buFont typeface="Wingdings" panose="05000000000000000000" charset="0"/>
              <a:buNone/>
            </a:pP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	    </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第二段区间——</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8</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个小区间</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无波谷 </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--&gt;9</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种情况</a:t>
            </a:r>
            <a:endPar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a:p>
            <a:pPr marL="0" indent="0" algn="just">
              <a:lnSpc>
                <a:spcPct val="100000"/>
              </a:lnSpc>
              <a:buFont typeface="Wingdings" panose="05000000000000000000" charset="0"/>
              <a:buNone/>
            </a:pP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	    </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第三段区间——</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3</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个小区间</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无波谷 </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--&gt;4</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种情况</a:t>
            </a:r>
            <a:endPar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a:p>
            <a:pPr marL="0" indent="0" algn="just">
              <a:lnSpc>
                <a:spcPct val="100000"/>
              </a:lnSpc>
              <a:buFont typeface="Wingdings" panose="05000000000000000000" charset="0"/>
              <a:buNone/>
            </a:pP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	    </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第四段区间——</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3</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个小区间</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无波谷 </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--&gt;4</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种情况</a:t>
            </a:r>
            <a:endPar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00000"/>
              </a:lnSpc>
              <a:buFont typeface="Wingdings" panose="05000000000000000000" charset="0"/>
              <a:buChar char=""/>
            </a:pP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9*9*4*4=1296</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，可实现</a:t>
            </a:r>
            <a:r>
              <a:rPr lang="en-US" altLang="zh-CN"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10bit</a:t>
            </a:r>
            <a:r>
              <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rPr>
              <a:t>编码。</a:t>
            </a:r>
            <a:endParaRPr lang="zh-CN" altLang="en-US" sz="2000" dirty="0">
              <a:solidFill>
                <a:schemeClr val="accent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53" name="图片 2" descr="图表&#10;&#10;描述已自动生成"/>
          <p:cNvPicPr>
            <a:picLocks noChangeAspect="1"/>
          </p:cNvPicPr>
          <p:nvPr/>
        </p:nvPicPr>
        <p:blipFill>
          <a:blip r:embed="rId1"/>
          <a:stretch>
            <a:fillRect/>
          </a:stretch>
        </p:blipFill>
        <p:spPr>
          <a:xfrm>
            <a:off x="7434580" y="2062480"/>
            <a:ext cx="4831080" cy="35902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tags/tag1.xml><?xml version="1.0" encoding="utf-8"?>
<p:tagLst xmlns:p="http://schemas.openxmlformats.org/presentationml/2006/main">
  <p:tag name="KSO_WM_UNIT_PLACING_PICTURE_USER_VIEWPORT" val="{&quot;height&quot;:2176,&quot;width&quot;:6565}"/>
</p:tagLst>
</file>

<file path=ppt/tags/tag2.xml><?xml version="1.0" encoding="utf-8"?>
<p:tagLst xmlns:p="http://schemas.openxmlformats.org/presentationml/2006/main">
  <p:tag name="KSO_WM_MEDIACOVER_FLAG" val="1"/>
  <p:tag name="KSO_WM_UNIT_MEDIACOVER_BTN_STATE" val="1"/>
  <p:tag name="KSO_WM_UNIT_MEDIACOVER_BTNRECT" val="6659*3111*1388*1388"/>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heme/theme1.xml><?xml version="1.0" encoding="utf-8"?>
<a:theme xmlns:a="http://schemas.openxmlformats.org/drawingml/2006/main" name="第一PPT，www.1ppt.com">
  <a:themeElements>
    <a:clrScheme name="自定义 853">
      <a:dk1>
        <a:sysClr val="windowText" lastClr="000000"/>
      </a:dk1>
      <a:lt1>
        <a:sysClr val="window" lastClr="FFFFFF"/>
      </a:lt1>
      <a:dk2>
        <a:srgbClr val="44546A"/>
      </a:dk2>
      <a:lt2>
        <a:srgbClr val="E7E6E6"/>
      </a:lt2>
      <a:accent1>
        <a:srgbClr val="9BC2E5"/>
      </a:accent1>
      <a:accent2>
        <a:srgbClr val="0E2234"/>
      </a:accent2>
      <a:accent3>
        <a:srgbClr val="9BC2E5"/>
      </a:accent3>
      <a:accent4>
        <a:srgbClr val="0E2234"/>
      </a:accent4>
      <a:accent5>
        <a:srgbClr val="9BC2E5"/>
      </a:accent5>
      <a:accent6>
        <a:srgbClr val="0E2234"/>
      </a:accent6>
      <a:hlink>
        <a:srgbClr val="9BC2E5"/>
      </a:hlink>
      <a:folHlink>
        <a:srgbClr val="0E2234"/>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4709</Words>
  <Application>WPS 演示</Application>
  <PresentationFormat>自定义</PresentationFormat>
  <Paragraphs>317</Paragraphs>
  <Slides>29</Slides>
  <Notes>23</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29</vt:i4>
      </vt:variant>
    </vt:vector>
  </HeadingPairs>
  <TitlesOfParts>
    <vt:vector size="49" baseType="lpstr">
      <vt:lpstr>Arial</vt:lpstr>
      <vt:lpstr>宋体</vt:lpstr>
      <vt:lpstr>Wingdings</vt:lpstr>
      <vt:lpstr>Calibri</vt:lpstr>
      <vt:lpstr>微软雅黑</vt:lpstr>
      <vt:lpstr>Calibri</vt:lpstr>
      <vt:lpstr>Arabic Typesetting</vt:lpstr>
      <vt:lpstr>Mongolian Baiti</vt:lpstr>
      <vt:lpstr>Neris Thin</vt:lpstr>
      <vt:lpstr>Segoe Print</vt:lpstr>
      <vt:lpstr>Wingdings</vt:lpstr>
      <vt:lpstr>Arial Unicode MS</vt:lpstr>
      <vt:lpstr>Calibri Light</vt:lpstr>
      <vt:lpstr>Times New Roman</vt:lpstr>
      <vt:lpstr>Times New Roman Regular</vt:lpstr>
      <vt:lpstr>Times New Roman</vt:lpstr>
      <vt:lpstr>Open Sans</vt:lpstr>
      <vt:lpstr>Open Sans Light</vt:lpstr>
      <vt:lpstr>Yu Gothic UI Light</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简洁蓝色</dc:title>
  <dc:creator/>
  <cp:keywords>www.1ppt.com</cp:keywords>
  <cp:lastModifiedBy>Comrade Kevin</cp:lastModifiedBy>
  <cp:revision>34</cp:revision>
  <dcterms:created xsi:type="dcterms:W3CDTF">2021-05-27T08:20:00Z</dcterms:created>
  <dcterms:modified xsi:type="dcterms:W3CDTF">2021-10-14T23:07:54Z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2052-11.1.0.10938</vt:lpwstr>
  </property>
  <property fmtid="{D5CDD505-2E9C-101B-9397-08002B2CF9AE}" pid="3" name="ICV">
    <vt:lpwstr>B2B448B3DF74407294D5447550EEE6E7</vt:lpwstr>
  </property>
</Properties>
</file>

<file path=docProps/thumbnail.jpeg>
</file>